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embeddings/oleObject4.bin" ContentType="application/vnd.openxmlformats-officedocument.oleObject"/>
  <Override PartName="/ppt/notesSlides/notesSlide7.xml" ContentType="application/vnd.openxmlformats-officedocument.presentationml.notesSlide+xml"/>
  <Override PartName="/ppt/embeddings/Microsoft_Equation1.bin" ContentType="application/vnd.openxmlformats-officedocument.oleObject"/>
  <Override PartName="/ppt/notesSlides/notesSlide8.xml" ContentType="application/vnd.openxmlformats-officedocument.presentationml.notesSlide+xml"/>
  <Override PartName="/ppt/embeddings/oleObject5.bin" ContentType="application/vnd.openxmlformats-officedocument.oleObject"/>
  <Override PartName="/ppt/notesSlides/notesSlide9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embeddings/oleObject15.bin" ContentType="application/vnd.openxmlformats-officedocument.oleObject"/>
  <Override PartName="/ppt/notesSlides/notesSlide12.xml" ContentType="application/vnd.openxmlformats-officedocument.presentationml.notesSlide+xml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notesSlides/notesSlide13.xml" ContentType="application/vnd.openxmlformats-officedocument.presentationml.notesSlide+xml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notesSlides/notesSlide14.xml" ContentType="application/vnd.openxmlformats-officedocument.presentationml.notesSlide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embeddings/oleObject24.bin" ContentType="application/vnd.openxmlformats-officedocument.oleObject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embeddings/oleObject25.bin" ContentType="application/vnd.openxmlformats-officedocument.oleObject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notesSlides/notesSlide28.xml" ContentType="application/vnd.openxmlformats-officedocument.presentationml.notesSlide+xml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embeddings/oleObject38.bin" ContentType="application/vnd.openxmlformats-officedocument.oleObject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61" r:id="rId3"/>
    <p:sldId id="303" r:id="rId4"/>
    <p:sldId id="276" r:id="rId5"/>
    <p:sldId id="278" r:id="rId6"/>
    <p:sldId id="280" r:id="rId7"/>
    <p:sldId id="257" r:id="rId8"/>
    <p:sldId id="306" r:id="rId9"/>
    <p:sldId id="290" r:id="rId10"/>
    <p:sldId id="288" r:id="rId11"/>
    <p:sldId id="291" r:id="rId12"/>
    <p:sldId id="274" r:id="rId13"/>
    <p:sldId id="295" r:id="rId14"/>
    <p:sldId id="296" r:id="rId15"/>
    <p:sldId id="307" r:id="rId16"/>
    <p:sldId id="297" r:id="rId17"/>
    <p:sldId id="294" r:id="rId18"/>
    <p:sldId id="293" r:id="rId19"/>
    <p:sldId id="287" r:id="rId20"/>
    <p:sldId id="281" r:id="rId21"/>
    <p:sldId id="264" r:id="rId22"/>
    <p:sldId id="282" r:id="rId23"/>
    <p:sldId id="267" r:id="rId24"/>
    <p:sldId id="268" r:id="rId25"/>
    <p:sldId id="279" r:id="rId26"/>
    <p:sldId id="302" r:id="rId27"/>
    <p:sldId id="269" r:id="rId28"/>
    <p:sldId id="270" r:id="rId29"/>
    <p:sldId id="271" r:id="rId30"/>
    <p:sldId id="272" r:id="rId31"/>
    <p:sldId id="273" r:id="rId32"/>
    <p:sldId id="259" r:id="rId33"/>
    <p:sldId id="260" r:id="rId34"/>
    <p:sldId id="304" r:id="rId35"/>
    <p:sldId id="305" r:id="rId36"/>
    <p:sldId id="286" r:id="rId37"/>
    <p:sldId id="275" r:id="rId38"/>
    <p:sldId id="298" r:id="rId39"/>
    <p:sldId id="299" r:id="rId40"/>
    <p:sldId id="300" r:id="rId41"/>
    <p:sldId id="301" r:id="rId42"/>
    <p:sldId id="283" r:id="rId43"/>
  </p:sldIdLst>
  <p:sldSz cx="9144000" cy="6858000" type="screen4x3"/>
  <p:notesSz cx="7315200" cy="9601200"/>
  <p:custDataLst>
    <p:tags r:id="rId46"/>
  </p:custData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B5A3A"/>
    <a:srgbClr val="335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3105" autoAdjust="0"/>
  </p:normalViewPr>
  <p:slideViewPr>
    <p:cSldViewPr>
      <p:cViewPr varScale="1">
        <p:scale>
          <a:sx n="74" d="100"/>
          <a:sy n="74" d="100"/>
        </p:scale>
        <p:origin x="-1232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30" d="100"/>
        <a:sy n="13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19" y="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gs" Target="tags/tag1.xml"/><Relationship Id="rId47" Type="http://schemas.openxmlformats.org/officeDocument/2006/relationships/presProps" Target="presProps.xml"/><Relationship Id="rId48" Type="http://schemas.openxmlformats.org/officeDocument/2006/relationships/viewProps" Target="viewProps.xml"/><Relationship Id="rId49" Type="http://schemas.openxmlformats.org/officeDocument/2006/relationships/theme" Target="theme/theme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notesMaster" Target="notesMasters/notesMaster1.xml"/><Relationship Id="rId45" Type="http://schemas.openxmlformats.org/officeDocument/2006/relationships/printerSettings" Target="printerSettings/printerSettings1.bin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Relationship Id="rId2" Type="http://schemas.openxmlformats.org/officeDocument/2006/relationships/image" Target="../media/image6.emf"/><Relationship Id="rId3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Relationship Id="rId2" Type="http://schemas.openxmlformats.org/officeDocument/2006/relationships/image" Target="../media/image3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8.emf"/><Relationship Id="rId4" Type="http://schemas.openxmlformats.org/officeDocument/2006/relationships/image" Target="../media/image49.emf"/><Relationship Id="rId5" Type="http://schemas.openxmlformats.org/officeDocument/2006/relationships/image" Target="../media/image50.emf"/><Relationship Id="rId6" Type="http://schemas.openxmlformats.org/officeDocument/2006/relationships/image" Target="../media/image51.emf"/><Relationship Id="rId1" Type="http://schemas.openxmlformats.org/officeDocument/2006/relationships/image" Target="../media/image46.emf"/><Relationship Id="rId2" Type="http://schemas.openxmlformats.org/officeDocument/2006/relationships/image" Target="../media/image47.e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4" Type="http://schemas.openxmlformats.org/officeDocument/2006/relationships/image" Target="../media/image56.emf"/><Relationship Id="rId5" Type="http://schemas.openxmlformats.org/officeDocument/2006/relationships/image" Target="../media/image57.emf"/><Relationship Id="rId6" Type="http://schemas.openxmlformats.org/officeDocument/2006/relationships/image" Target="../media/image58.emf"/><Relationship Id="rId7" Type="http://schemas.openxmlformats.org/officeDocument/2006/relationships/image" Target="../media/image59.emf"/><Relationship Id="rId1" Type="http://schemas.openxmlformats.org/officeDocument/2006/relationships/image" Target="../media/image53.emf"/><Relationship Id="rId2" Type="http://schemas.openxmlformats.org/officeDocument/2006/relationships/image" Target="../media/image5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4" Type="http://schemas.openxmlformats.org/officeDocument/2006/relationships/image" Target="../media/image20.emf"/><Relationship Id="rId5" Type="http://schemas.openxmlformats.org/officeDocument/2006/relationships/image" Target="../media/image21.emf"/><Relationship Id="rId1" Type="http://schemas.openxmlformats.org/officeDocument/2006/relationships/image" Target="../media/image17.emf"/><Relationship Id="rId2" Type="http://schemas.openxmlformats.org/officeDocument/2006/relationships/image" Target="../media/image18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image" Target="../media/image16.emf"/><Relationship Id="rId2" Type="http://schemas.openxmlformats.org/officeDocument/2006/relationships/image" Target="../media/image2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emf"/><Relationship Id="rId2" Type="http://schemas.openxmlformats.org/officeDocument/2006/relationships/image" Target="../media/image29.e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image" Target="../media/image16.emf"/><Relationship Id="rId2" Type="http://schemas.openxmlformats.org/officeDocument/2006/relationships/image" Target="../media/image2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da-DK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186D1ADC-26B8-E543-BBE5-C8FBE09B11D5}" type="slidenum">
              <a:rPr lang="da-DK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1865134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2890BD-22F7-1948-BFDD-4BDEC31E4683}" type="slidenum">
              <a:rPr lang="da-DK"/>
              <a:pPr/>
              <a:t>1</a:t>
            </a:fld>
            <a:endParaRPr lang="da-DK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Forelæsning</a:t>
            </a:r>
            <a:r>
              <a:rPr lang="en-US" dirty="0" smtClean="0"/>
              <a:t>: </a:t>
            </a:r>
            <a:r>
              <a:rPr lang="en-US" dirty="0" smtClean="0"/>
              <a:t>21 (2013)</a:t>
            </a:r>
          </a:p>
          <a:p>
            <a:r>
              <a:rPr lang="en-US" dirty="0" smtClean="0"/>
              <a:t>21 (2014)</a:t>
            </a:r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High peaks mean</a:t>
            </a:r>
            <a:r>
              <a:rPr lang="en-US" baseline="0" dirty="0" smtClean="0"/>
              <a:t> </a:t>
            </a:r>
            <a:r>
              <a:rPr lang="en-US" dirty="0" smtClean="0"/>
              <a:t>that we have many</a:t>
            </a:r>
            <a:r>
              <a:rPr lang="en-US" baseline="0" dirty="0" smtClean="0"/>
              <a:t> gradients pointing in this direction and / or very large gradients. Example: There is an edge near the interest point so its orientations will dominate.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Highest peak is at 170 degrees</a:t>
            </a:r>
          </a:p>
          <a:p>
            <a:r>
              <a:rPr lang="en-US" baseline="0" dirty="0" smtClean="0"/>
              <a:t>Only the peak at 200 degrees is above 80% of the 170 degree peak – height </a:t>
            </a:r>
            <a:r>
              <a:rPr lang="en-US" baseline="0" dirty="0" smtClean="0"/>
              <a:t>10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rotate the coordinate system for the rest of the analysis, and maybe resample a rotated patch in the original image.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11</a:t>
            </a:fld>
            <a:endParaRPr lang="da-D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</a:t>
            </a:r>
            <a:r>
              <a:rPr lang="en-US" baseline="0" dirty="0" smtClean="0"/>
              <a:t> paper suggest 16x16 pixel initial patches, but it can be larger.</a:t>
            </a:r>
          </a:p>
          <a:p>
            <a:r>
              <a:rPr lang="en-US" baseline="0" dirty="0" smtClean="0"/>
              <a:t>8 bin orientation histograms (45 degrees bin width)</a:t>
            </a:r>
          </a:p>
          <a:p>
            <a:r>
              <a:rPr lang="en-US" baseline="0" dirty="0" smtClean="0"/>
              <a:t>4x4 grid of histograms</a:t>
            </a:r>
          </a:p>
          <a:p>
            <a:r>
              <a:rPr lang="en-US" baseline="0" dirty="0" smtClean="0"/>
              <a:t>Orientation image uses pseudo colors to show orientation angle.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12</a:t>
            </a:fld>
            <a:endParaRPr lang="da-D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First normalization removes the multiplicative constant from an affine light transformation.</a:t>
            </a:r>
          </a:p>
          <a:p>
            <a:r>
              <a:rPr lang="en-US" dirty="0" smtClean="0"/>
              <a:t>Second reduces</a:t>
            </a:r>
            <a:r>
              <a:rPr lang="en-US" baseline="0" dirty="0" smtClean="0"/>
              <a:t> effects from cast shadows (only partially)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14</a:t>
            </a:fld>
            <a:endParaRPr lang="da-D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descriptor is</a:t>
            </a:r>
            <a:r>
              <a:rPr lang="en-US" baseline="0" dirty="0" smtClean="0"/>
              <a:t> now a vector of concatenated 8-bin histograms (128-dim. Vectors)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15</a:t>
            </a:fld>
            <a:endParaRPr lang="da-D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sum runs over all the 128 dimensions of the SIFT feature.</a:t>
            </a:r>
          </a:p>
          <a:p>
            <a:endParaRPr lang="en-US" dirty="0" smtClean="0"/>
          </a:p>
          <a:p>
            <a:r>
              <a:rPr lang="en-US" dirty="0" smtClean="0"/>
              <a:t>Matching: The best match needs to be significantly better</a:t>
            </a:r>
            <a:r>
              <a:rPr lang="en-US" baseline="0" dirty="0" smtClean="0"/>
              <a:t> than other matches. Best distance &lt;= </a:t>
            </a:r>
            <a:r>
              <a:rPr lang="en-US" baseline="0" dirty="0" err="1" smtClean="0"/>
              <a:t>Next_Best</a:t>
            </a:r>
            <a:r>
              <a:rPr lang="en-US" baseline="0" dirty="0" smtClean="0"/>
              <a:t> distance hence r &lt;= 1.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criterion is more stable than just using Best.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16</a:t>
            </a:fld>
            <a:endParaRPr lang="da-D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And many more with even more </a:t>
            </a:r>
            <a:r>
              <a:rPr lang="en-US" smtClean="0"/>
              <a:t>exotic names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19</a:t>
            </a:fld>
            <a:endParaRPr lang="da-D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that DAISY is actually not using histograms but instead splits gradients to positive and negative parts.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20</a:t>
            </a:fld>
            <a:endParaRPr lang="da-D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5CFEDC-2828-DC4E-9EF4-FAE82943C8A8}" type="slidenum">
              <a:rPr lang="da-DK"/>
              <a:pPr/>
              <a:t>22</a:t>
            </a:fld>
            <a:endParaRPr lang="da-DK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60 scenes,</a:t>
            </a:r>
            <a:r>
              <a:rPr lang="en-US" baseline="0" dirty="0" smtClean="0"/>
              <a:t> 119 camera positions, controlled lighting, and 3D ground truth</a:t>
            </a:r>
            <a:endParaRPr 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look at all combinations</a:t>
            </a:r>
            <a:r>
              <a:rPr lang="en-US" baseline="0" dirty="0" smtClean="0"/>
              <a:t> of detector-descriptor from these tables (A matrix study)</a:t>
            </a:r>
          </a:p>
          <a:p>
            <a:endParaRPr lang="en-US" baseline="0" dirty="0" smtClean="0"/>
          </a:p>
          <a:p>
            <a:r>
              <a:rPr lang="en-US" baseline="0" dirty="0" smtClean="0"/>
              <a:t>Some descriptors work on color images. </a:t>
            </a:r>
          </a:p>
          <a:p>
            <a:r>
              <a:rPr lang="en-US" baseline="0" dirty="0" smtClean="0"/>
              <a:t>Notice also the large variations in descriptor dimensionality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23</a:t>
            </a:fld>
            <a:endParaRPr lang="da-D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Threshold T on distance</a:t>
            </a:r>
            <a:r>
              <a:rPr lang="en-US" baseline="0" dirty="0" smtClean="0"/>
              <a:t> ratio r and throw away all points larger than the threshold. Best &lt;= </a:t>
            </a:r>
            <a:r>
              <a:rPr lang="en-US" baseline="0" dirty="0" err="1" smtClean="0"/>
              <a:t>Next_Best</a:t>
            </a:r>
            <a:r>
              <a:rPr lang="en-US" baseline="0" dirty="0" smtClean="0"/>
              <a:t> hence </a:t>
            </a:r>
            <a:r>
              <a:rPr lang="en-US" baseline="0" dirty="0" err="1" smtClean="0"/>
              <a:t>r</a:t>
            </a:r>
            <a:r>
              <a:rPr lang="en-US" baseline="0" dirty="0" smtClean="0"/>
              <a:t> &lt;= 1</a:t>
            </a:r>
          </a:p>
          <a:p>
            <a:r>
              <a:rPr lang="en-US" baseline="0" dirty="0" smtClean="0"/>
              <a:t>In ROC we change </a:t>
            </a:r>
            <a:r>
              <a:rPr lang="en-US" baseline="0" dirty="0" err="1" smtClean="0"/>
              <a:t>r</a:t>
            </a:r>
            <a:r>
              <a:rPr lang="en-US" baseline="0" dirty="0" smtClean="0"/>
              <a:t> to produce the curve.</a:t>
            </a:r>
          </a:p>
          <a:p>
            <a:r>
              <a:rPr lang="en-US" baseline="0" dirty="0" smtClean="0"/>
              <a:t>In assignment 1, what I suggest you try is </a:t>
            </a:r>
            <a:r>
              <a:rPr lang="en-US" baseline="0" dirty="0" err="1" smtClean="0"/>
              <a:t>r</a:t>
            </a:r>
            <a:r>
              <a:rPr lang="en-US" baseline="0" dirty="0" smtClean="0"/>
              <a:t> &lt; 0.8 and other threshold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24</a:t>
            </a:fld>
            <a:endParaRPr lang="da-D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 potential matches</a:t>
            </a:r>
            <a:r>
              <a:rPr lang="en-US" baseline="0" dirty="0" smtClean="0"/>
              <a:t> – in principal we can have several candidates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</a:t>
            </a:fld>
            <a:endParaRPr lang="da-D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ROC: Performance summary of binary classifiers (Match or No</a:t>
            </a:r>
            <a:r>
              <a:rPr lang="en-US" baseline="0" dirty="0" smtClean="0"/>
              <a:t> Match)</a:t>
            </a:r>
            <a:r>
              <a:rPr lang="en-US" dirty="0" smtClean="0"/>
              <a:t>: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Confusion matrix: Summary of frequencies of different types of errors performed by the classifier.</a:t>
            </a:r>
          </a:p>
          <a:p>
            <a:r>
              <a:rPr lang="en-US" dirty="0" smtClean="0"/>
              <a:t>TPR (True Positive</a:t>
            </a:r>
            <a:r>
              <a:rPr lang="en-US" baseline="0" dirty="0" smtClean="0"/>
              <a:t> Rate)</a:t>
            </a:r>
            <a:r>
              <a:rPr lang="en-US" dirty="0" smtClean="0"/>
              <a:t>: Sensitivity</a:t>
            </a:r>
            <a:r>
              <a:rPr lang="en-US" baseline="0" dirty="0" smtClean="0"/>
              <a:t> or Recall. Ratio between true positives and all positives. Perfect classifier TPR = 1.</a:t>
            </a:r>
          </a:p>
          <a:p>
            <a:r>
              <a:rPr lang="en-US" baseline="0" dirty="0" smtClean="0"/>
              <a:t>FPR (False Positive Rate): 1-specificity. Ratio between false positives and all negatives. Perfect classifier FPR = 0.</a:t>
            </a:r>
          </a:p>
          <a:p>
            <a:r>
              <a:rPr lang="en-US" baseline="0" dirty="0" smtClean="0"/>
              <a:t>Random guess: Equal amount of False positives and False negatives errors.</a:t>
            </a:r>
          </a:p>
          <a:p>
            <a:r>
              <a:rPr lang="en-US" baseline="0" dirty="0" smtClean="0"/>
              <a:t>As we vary </a:t>
            </a:r>
            <a:r>
              <a:rPr lang="en-US" baseline="0" dirty="0" err="1" smtClean="0"/>
              <a:t>r</a:t>
            </a:r>
            <a:r>
              <a:rPr lang="en-US" baseline="0" dirty="0" smtClean="0"/>
              <a:t> we get a curve (Draw example on whiteboard).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25</a:t>
            </a:fld>
            <a:endParaRPr lang="da-D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Threshold distance</a:t>
            </a:r>
            <a:r>
              <a:rPr lang="en-US" baseline="0" dirty="0" smtClean="0"/>
              <a:t> ratio </a:t>
            </a:r>
            <a:r>
              <a:rPr lang="en-US" baseline="0" dirty="0" err="1" smtClean="0"/>
              <a:t>r</a:t>
            </a:r>
            <a:r>
              <a:rPr lang="en-US" baseline="0" dirty="0" smtClean="0"/>
              <a:t> and throw away all points larger than the threshold. Best &lt;= </a:t>
            </a:r>
            <a:r>
              <a:rPr lang="en-US" baseline="0" dirty="0" err="1" smtClean="0"/>
              <a:t>Next_Best</a:t>
            </a:r>
            <a:r>
              <a:rPr lang="en-US" baseline="0" dirty="0" smtClean="0"/>
              <a:t> hence </a:t>
            </a:r>
            <a:r>
              <a:rPr lang="en-US" baseline="0" dirty="0" err="1" smtClean="0"/>
              <a:t>r</a:t>
            </a:r>
            <a:r>
              <a:rPr lang="en-US" baseline="0" dirty="0" smtClean="0"/>
              <a:t> &lt;= 1</a:t>
            </a:r>
          </a:p>
          <a:p>
            <a:r>
              <a:rPr lang="en-US" baseline="0" dirty="0" smtClean="0"/>
              <a:t>In ROC we change </a:t>
            </a:r>
            <a:r>
              <a:rPr lang="en-US" baseline="0" dirty="0" err="1" smtClean="0"/>
              <a:t>r</a:t>
            </a:r>
            <a:r>
              <a:rPr lang="en-US" baseline="0" dirty="0" smtClean="0"/>
              <a:t> to produce the curve.</a:t>
            </a:r>
          </a:p>
          <a:p>
            <a:r>
              <a:rPr lang="en-US" baseline="0" dirty="0" smtClean="0"/>
              <a:t>In assignment 1, what I suggest you try is </a:t>
            </a:r>
            <a:r>
              <a:rPr lang="en-US" baseline="0" dirty="0" err="1" smtClean="0"/>
              <a:t>r</a:t>
            </a:r>
            <a:r>
              <a:rPr lang="en-US" baseline="0" dirty="0" smtClean="0"/>
              <a:t> &lt; 0.8 and other threshold values.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26</a:t>
            </a:fld>
            <a:endParaRPr lang="da-D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These numbers are AUC estimates</a:t>
            </a:r>
            <a:r>
              <a:rPr lang="en-US" baseline="0" dirty="0" smtClean="0"/>
              <a:t> averaged over 60 scenes.</a:t>
            </a:r>
            <a:endParaRPr lang="en-US" dirty="0" smtClean="0"/>
          </a:p>
          <a:p>
            <a:endParaRPr lang="en-US" dirty="0" smtClean="0"/>
          </a:p>
          <a:p>
            <a:r>
              <a:rPr lang="en-US" baseline="0" dirty="0" smtClean="0"/>
              <a:t>Significant level of 5% at distance 0.001 means that there is a 5% chance that they are not significantly different after all.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Notice the performance of Raw patch and NCC and compare with SIFT gray. Even though we have reduced the </a:t>
            </a:r>
            <a:r>
              <a:rPr lang="en-US" baseline="0" dirty="0" err="1" smtClean="0"/>
              <a:t>dimenensionality</a:t>
            </a:r>
            <a:r>
              <a:rPr lang="en-US" baseline="0" dirty="0" smtClean="0"/>
              <a:t> of the descriptor (not using the raw pixels) SIFT is better than raw patch.</a:t>
            </a:r>
          </a:p>
          <a:p>
            <a:endParaRPr lang="en-US" dirty="0" smtClean="0"/>
          </a:p>
          <a:p>
            <a:r>
              <a:rPr lang="en-US" dirty="0" smtClean="0"/>
              <a:t>Color based SIFT descriptors</a:t>
            </a:r>
            <a:r>
              <a:rPr lang="en-US" baseline="0" dirty="0" smtClean="0"/>
              <a:t> and multi-scale Harris points has the best performance.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27</a:t>
            </a:fld>
            <a:endParaRPr lang="da-D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visualization of the previous table.</a:t>
            </a:r>
          </a:p>
          <a:p>
            <a:endParaRPr lang="en-US" dirty="0" smtClean="0"/>
          </a:p>
          <a:p>
            <a:r>
              <a:rPr lang="en-US" dirty="0" smtClean="0"/>
              <a:t>The performance ordering of detectors does not change as we change descriptors.</a:t>
            </a:r>
          </a:p>
          <a:p>
            <a:endParaRPr lang="en-US" dirty="0" smtClean="0"/>
          </a:p>
          <a:p>
            <a:r>
              <a:rPr lang="en-US" dirty="0" smtClean="0"/>
              <a:t>The curves</a:t>
            </a:r>
            <a:r>
              <a:rPr lang="en-US" baseline="0" dirty="0" smtClean="0"/>
              <a:t> also has the same shape for all detectors. </a:t>
            </a:r>
          </a:p>
          <a:p>
            <a:r>
              <a:rPr lang="en-US" baseline="0" dirty="0" smtClean="0"/>
              <a:t>So detectors appear to have performance independent of the </a:t>
            </a:r>
            <a:r>
              <a:rPr lang="en-US" baseline="0" dirty="0" smtClean="0"/>
              <a:t>descriptor – not surprising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28</a:t>
            </a:fld>
            <a:endParaRPr lang="da-D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Each curve</a:t>
            </a:r>
            <a:r>
              <a:rPr lang="en-US" baseline="0" dirty="0" smtClean="0"/>
              <a:t> represents a descriptor. The blue curve is Raw patch.</a:t>
            </a:r>
          </a:p>
          <a:p>
            <a:endParaRPr lang="en-US" dirty="0" smtClean="0"/>
          </a:p>
          <a:p>
            <a:r>
              <a:rPr lang="en-US" dirty="0" smtClean="0"/>
              <a:t>AUC averaged</a:t>
            </a:r>
            <a:r>
              <a:rPr lang="en-US" baseline="0" dirty="0" smtClean="0"/>
              <a:t> over scenes and interest point detectors.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race is close – most </a:t>
            </a:r>
            <a:r>
              <a:rPr lang="en-US" baseline="0" dirty="0" smtClean="0"/>
              <a:t>(SIFT-like) descriptors </a:t>
            </a:r>
            <a:r>
              <a:rPr lang="en-US" baseline="0" dirty="0" smtClean="0"/>
              <a:t>have close to equal performance!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29</a:t>
            </a:fld>
            <a:endParaRPr lang="da-D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year: Consider to</a:t>
            </a:r>
            <a:r>
              <a:rPr lang="en-US" baseline="0" dirty="0" smtClean="0"/>
              <a:t> include the ECCV 2012 paper as part of the lecture.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33</a:t>
            </a:fld>
            <a:endParaRPr lang="da-D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35</a:t>
            </a:fld>
            <a:endParaRPr lang="da-D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 answer this we need to introduce</a:t>
            </a:r>
            <a:r>
              <a:rPr lang="en-US" baseline="0" dirty="0" smtClean="0"/>
              <a:t> a model of an image patch – the jet representation.</a:t>
            </a:r>
          </a:p>
          <a:p>
            <a:r>
              <a:rPr lang="en-US" baseline="0" dirty="0" smtClean="0"/>
              <a:t>With the Taylor </a:t>
            </a:r>
            <a:r>
              <a:rPr lang="en-US" baseline="0" dirty="0" err="1" smtClean="0"/>
              <a:t>polynomium</a:t>
            </a:r>
            <a:r>
              <a:rPr lang="en-US" baseline="0" dirty="0" smtClean="0"/>
              <a:t> we can reconstruct the patch at scale sigma (see figure).</a:t>
            </a:r>
          </a:p>
          <a:p>
            <a:r>
              <a:rPr lang="en-US" baseline="0" dirty="0" smtClean="0"/>
              <a:t>We only need to store the derivatives to do this trick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39</a:t>
            </a:fld>
            <a:endParaRPr lang="da-D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40</a:t>
            </a:fld>
            <a:endParaRPr lang="da-D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</a:t>
            </a:fld>
            <a:endParaRPr lang="da-D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Is patch</a:t>
            </a:r>
            <a:r>
              <a:rPr lang="en-US" baseline="0" dirty="0" smtClean="0"/>
              <a:t> F1 similar to patch F2?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5</a:t>
            </a:fld>
            <a:endParaRPr lang="da-D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Lets</a:t>
            </a:r>
            <a:r>
              <a:rPr lang="en-US" baseline="0" dirty="0" smtClean="0"/>
              <a:t> consider an advanced approach which try to handle some of these problems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464720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SIFT is popular</a:t>
            </a:r>
            <a:r>
              <a:rPr lang="en-US" baseline="0" dirty="0" smtClean="0"/>
              <a:t> and performs well, so lets go into details of what it does.</a:t>
            </a:r>
          </a:p>
          <a:p>
            <a:r>
              <a:rPr lang="en-US" baseline="0" dirty="0" smtClean="0"/>
              <a:t>Several implementations available, but also patented.</a:t>
            </a:r>
          </a:p>
          <a:p>
            <a:endParaRPr lang="en-US" baseline="0" dirty="0" smtClean="0"/>
          </a:p>
          <a:p>
            <a:r>
              <a:rPr lang="en-US" sz="1200" dirty="0" smtClean="0"/>
              <a:t>16599 citations Nov. 2012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7</a:t>
            </a:fld>
            <a:endParaRPr lang="da-D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SIFT</a:t>
            </a:r>
            <a:r>
              <a:rPr lang="en-US" baseline="0" dirty="0" smtClean="0"/>
              <a:t> use gradient vector orientations to describe the content of a patch.</a:t>
            </a:r>
          </a:p>
          <a:p>
            <a:r>
              <a:rPr lang="en-US" baseline="0" dirty="0" smtClean="0"/>
              <a:t>Recall: The gradient measures changes in light. The gradient vector points uphill in direction of steepest ascent.  </a:t>
            </a:r>
          </a:p>
          <a:p>
            <a:r>
              <a:rPr lang="en-US" baseline="0" dirty="0" smtClean="0"/>
              <a:t>Draw on whiteboard a black and white pattern and point at zero gradient and high gradient areas.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45181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idea</a:t>
            </a:r>
            <a:r>
              <a:rPr lang="en-US" baseline="0" dirty="0" smtClean="0"/>
              <a:t> is to …</a:t>
            </a:r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 smtClean="0"/>
              <a:t>is the overview – lets go into details with each step.</a:t>
            </a:r>
          </a:p>
          <a:p>
            <a:r>
              <a:rPr lang="en-US" dirty="0" smtClean="0"/>
              <a:t>Orientation assignment is not even on this chart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9</a:t>
            </a:fld>
            <a:endParaRPr lang="da-D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</a:t>
            </a:r>
            <a:r>
              <a:rPr lang="en-US" baseline="0" dirty="0" smtClean="0"/>
              <a:t> SIFT Lowe find the closest scale level in the Gaussian pyramid and compute gradients using pixel differences.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10</a:t>
            </a:fld>
            <a:endParaRPr lang="da-D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7717FE8-7A79-9441-B885-DAFE9F64A15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042D13F-2D33-D746-B33E-1CB852EE7CFB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66ABE68-969B-554F-BF15-E18EFD610810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5E19C6D-1D33-0D48-8FE2-86E09EECD1BF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BE9911-578A-2C43-A7CF-1B920F10384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71708D7-0C95-4F49-8676-E92455858B20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7C7A43A-1FB9-8546-B3D9-7A9CAE90F0E8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295A152-6316-B243-8578-FC54078D0A62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3109126-001D-C640-A5EA-46E5DACE06F7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3995048-7DDE-6C42-A3FF-79E365FDB8D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D2EA658-EF1E-114C-9E09-8B5621CAA597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icture 75" descr="nat-logo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620000" y="152400"/>
            <a:ext cx="1866900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3" name="Freeform 139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4" name="Freeform 200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5760" y="0"/>
              </a:cxn>
              <a:cxn ang="0">
                <a:pos x="576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463">
            <a:solidFill>
              <a:srgbClr val="0B5A3A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da-DK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da-DK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8715A2A-EDA6-5A44-B7D8-5B52F52D8336}" type="slidenum">
              <a:rPr lang="da-DK"/>
              <a:pPr/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9.bin"/><Relationship Id="rId12" Type="http://schemas.openxmlformats.org/officeDocument/2006/relationships/image" Target="../media/image20.emf"/><Relationship Id="rId13" Type="http://schemas.openxmlformats.org/officeDocument/2006/relationships/oleObject" Target="../embeddings/oleObject10.bin"/><Relationship Id="rId14" Type="http://schemas.openxmlformats.org/officeDocument/2006/relationships/image" Target="../media/image21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7.emf"/><Relationship Id="rId6" Type="http://schemas.openxmlformats.org/officeDocument/2006/relationships/image" Target="../media/image22.tiff"/><Relationship Id="rId7" Type="http://schemas.openxmlformats.org/officeDocument/2006/relationships/oleObject" Target="../embeddings/oleObject7.bin"/><Relationship Id="rId8" Type="http://schemas.openxmlformats.org/officeDocument/2006/relationships/image" Target="../media/image18.emf"/><Relationship Id="rId9" Type="http://schemas.openxmlformats.org/officeDocument/2006/relationships/oleObject" Target="../embeddings/oleObject8.bin"/><Relationship Id="rId10" Type="http://schemas.openxmlformats.org/officeDocument/2006/relationships/image" Target="../media/image19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1.bin"/><Relationship Id="rId5" Type="http://schemas.openxmlformats.org/officeDocument/2006/relationships/image" Target="../media/image16.emf"/><Relationship Id="rId6" Type="http://schemas.openxmlformats.org/officeDocument/2006/relationships/oleObject" Target="../embeddings/oleObject12.bin"/><Relationship Id="rId7" Type="http://schemas.openxmlformats.org/officeDocument/2006/relationships/image" Target="../media/image24.emf"/><Relationship Id="rId8" Type="http://schemas.openxmlformats.org/officeDocument/2006/relationships/oleObject" Target="../embeddings/oleObject13.bin"/><Relationship Id="rId9" Type="http://schemas.openxmlformats.org/officeDocument/2006/relationships/image" Target="../media/image25.emf"/><Relationship Id="rId10" Type="http://schemas.openxmlformats.org/officeDocument/2006/relationships/oleObject" Target="../embeddings/oleObject14.bin"/><Relationship Id="rId11" Type="http://schemas.openxmlformats.org/officeDocument/2006/relationships/image" Target="../media/image26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4" Type="http://schemas.openxmlformats.org/officeDocument/2006/relationships/image" Target="../media/image27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6.bin"/><Relationship Id="rId5" Type="http://schemas.openxmlformats.org/officeDocument/2006/relationships/image" Target="../media/image28.emf"/><Relationship Id="rId6" Type="http://schemas.openxmlformats.org/officeDocument/2006/relationships/oleObject" Target="../embeddings/oleObject17.bin"/><Relationship Id="rId7" Type="http://schemas.openxmlformats.org/officeDocument/2006/relationships/image" Target="../media/image29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18.bin"/><Relationship Id="rId5" Type="http://schemas.openxmlformats.org/officeDocument/2006/relationships/image" Target="../media/image16.emf"/><Relationship Id="rId6" Type="http://schemas.openxmlformats.org/officeDocument/2006/relationships/oleObject" Target="../embeddings/oleObject19.bin"/><Relationship Id="rId7" Type="http://schemas.openxmlformats.org/officeDocument/2006/relationships/image" Target="../media/image24.emf"/><Relationship Id="rId8" Type="http://schemas.openxmlformats.org/officeDocument/2006/relationships/oleObject" Target="../embeddings/oleObject20.bin"/><Relationship Id="rId9" Type="http://schemas.openxmlformats.org/officeDocument/2006/relationships/image" Target="../media/image25.emf"/><Relationship Id="rId10" Type="http://schemas.openxmlformats.org/officeDocument/2006/relationships/oleObject" Target="../embeddings/oleObject21.bin"/><Relationship Id="rId11" Type="http://schemas.openxmlformats.org/officeDocument/2006/relationships/image" Target="../media/image2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30.e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31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4" Type="http://schemas.openxmlformats.org/officeDocument/2006/relationships/image" Target="../media/image34.em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4" Type="http://schemas.openxmlformats.org/officeDocument/2006/relationships/image" Target="../media/image36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oleObject" Target="../embeddings/oleObject24.bin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37.emf"/><Relationship Id="rId6" Type="http://schemas.openxmlformats.org/officeDocument/2006/relationships/image" Target="../media/image38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wmf"/><Relationship Id="rId4" Type="http://schemas.openxmlformats.org/officeDocument/2006/relationships/image" Target="../media/image3.wmf"/><Relationship Id="rId5" Type="http://schemas.openxmlformats.org/officeDocument/2006/relationships/image" Target="../media/image4.w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4" Type="http://schemas.openxmlformats.org/officeDocument/2006/relationships/image" Target="../media/image4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9.bin"/><Relationship Id="rId12" Type="http://schemas.openxmlformats.org/officeDocument/2006/relationships/image" Target="../media/image49.emf"/><Relationship Id="rId13" Type="http://schemas.openxmlformats.org/officeDocument/2006/relationships/oleObject" Target="../embeddings/oleObject30.bin"/><Relationship Id="rId14" Type="http://schemas.openxmlformats.org/officeDocument/2006/relationships/image" Target="../media/image50.emf"/><Relationship Id="rId15" Type="http://schemas.openxmlformats.org/officeDocument/2006/relationships/oleObject" Target="../embeddings/oleObject31.bin"/><Relationship Id="rId16" Type="http://schemas.openxmlformats.org/officeDocument/2006/relationships/image" Target="../media/image51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7.xml"/><Relationship Id="rId4" Type="http://schemas.openxmlformats.org/officeDocument/2006/relationships/image" Target="../media/image52.emf"/><Relationship Id="rId5" Type="http://schemas.openxmlformats.org/officeDocument/2006/relationships/oleObject" Target="../embeddings/oleObject26.bin"/><Relationship Id="rId6" Type="http://schemas.openxmlformats.org/officeDocument/2006/relationships/image" Target="../media/image46.emf"/><Relationship Id="rId7" Type="http://schemas.openxmlformats.org/officeDocument/2006/relationships/oleObject" Target="../embeddings/oleObject27.bin"/><Relationship Id="rId8" Type="http://schemas.openxmlformats.org/officeDocument/2006/relationships/image" Target="../media/image47.emf"/><Relationship Id="rId9" Type="http://schemas.openxmlformats.org/officeDocument/2006/relationships/oleObject" Target="../embeddings/oleObject28.bin"/><Relationship Id="rId10" Type="http://schemas.openxmlformats.org/officeDocument/2006/relationships/image" Target="../media/image48.em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35.bin"/><Relationship Id="rId12" Type="http://schemas.openxmlformats.org/officeDocument/2006/relationships/image" Target="../media/image56.emf"/><Relationship Id="rId13" Type="http://schemas.openxmlformats.org/officeDocument/2006/relationships/oleObject" Target="../embeddings/oleObject36.bin"/><Relationship Id="rId14" Type="http://schemas.openxmlformats.org/officeDocument/2006/relationships/image" Target="../media/image57.emf"/><Relationship Id="rId15" Type="http://schemas.openxmlformats.org/officeDocument/2006/relationships/oleObject" Target="../embeddings/oleObject37.bin"/><Relationship Id="rId16" Type="http://schemas.openxmlformats.org/officeDocument/2006/relationships/image" Target="../media/image58.emf"/><Relationship Id="rId17" Type="http://schemas.openxmlformats.org/officeDocument/2006/relationships/oleObject" Target="../embeddings/oleObject38.bin"/><Relationship Id="rId18" Type="http://schemas.openxmlformats.org/officeDocument/2006/relationships/image" Target="../media/image59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60.emf"/><Relationship Id="rId5" Type="http://schemas.openxmlformats.org/officeDocument/2006/relationships/oleObject" Target="../embeddings/oleObject32.bin"/><Relationship Id="rId6" Type="http://schemas.openxmlformats.org/officeDocument/2006/relationships/image" Target="../media/image53.emf"/><Relationship Id="rId7" Type="http://schemas.openxmlformats.org/officeDocument/2006/relationships/oleObject" Target="../embeddings/oleObject33.bin"/><Relationship Id="rId8" Type="http://schemas.openxmlformats.org/officeDocument/2006/relationships/image" Target="../media/image54.emf"/><Relationship Id="rId9" Type="http://schemas.openxmlformats.org/officeDocument/2006/relationships/oleObject" Target="../embeddings/oleObject34.bin"/><Relationship Id="rId10" Type="http://schemas.openxmlformats.org/officeDocument/2006/relationships/image" Target="../media/image55.em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.emf"/><Relationship Id="rId12" Type="http://schemas.openxmlformats.org/officeDocument/2006/relationships/oleObject" Target="../embeddings/oleObject3.bin"/><Relationship Id="rId13" Type="http://schemas.openxmlformats.org/officeDocument/2006/relationships/image" Target="../media/image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4.xml"/><Relationship Id="rId4" Type="http://schemas.openxmlformats.org/officeDocument/2006/relationships/image" Target="../media/image8.jpeg"/><Relationship Id="rId5" Type="http://schemas.openxmlformats.org/officeDocument/2006/relationships/image" Target="../media/image9.jpeg"/><Relationship Id="rId6" Type="http://schemas.openxmlformats.org/officeDocument/2006/relationships/image" Target="../media/image10.emf"/><Relationship Id="rId7" Type="http://schemas.openxmlformats.org/officeDocument/2006/relationships/oleObject" Target="../embeddings/oleObject1.bin"/><Relationship Id="rId8" Type="http://schemas.openxmlformats.org/officeDocument/2006/relationships/image" Target="../media/image5.emf"/><Relationship Id="rId9" Type="http://schemas.openxmlformats.org/officeDocument/2006/relationships/image" Target="../media/image11.emf"/><Relationship Id="rId10" Type="http://schemas.openxmlformats.org/officeDocument/2006/relationships/oleObject" Target="../embeddings/oleObject2.bin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oleObject" Target="../embeddings/oleObject4.bin"/><Relationship Id="rId5" Type="http://schemas.openxmlformats.org/officeDocument/2006/relationships/image" Target="../media/image12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14.emf"/><Relationship Id="rId5" Type="http://schemas.openxmlformats.org/officeDocument/2006/relationships/image" Target="../media/image15.emf"/><Relationship Id="rId6" Type="http://schemas.openxmlformats.org/officeDocument/2006/relationships/oleObject" Target="../embeddings/Microsoft_Equation1.bin"/><Relationship Id="rId7" Type="http://schemas.openxmlformats.org/officeDocument/2006/relationships/image" Target="../media/image13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Features III:</a:t>
            </a:r>
            <a:r>
              <a:rPr lang="en-US" sz="2800" smtClean="0"/>
              <a:t/>
            </a:r>
            <a:br>
              <a:rPr lang="en-US" sz="2800" smtClean="0"/>
            </a:br>
            <a:r>
              <a:rPr lang="en-US" sz="2800" smtClean="0"/>
              <a:t>Advanced Descriptors</a:t>
            </a:r>
            <a:endParaRPr lang="en-US" sz="28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sz="1600" dirty="0"/>
              <a:t>Kim Steenstrup </a:t>
            </a:r>
            <a:r>
              <a:rPr lang="da-DK" sz="1600" dirty="0" smtClean="0"/>
              <a:t>Pedersen</a:t>
            </a:r>
            <a:endParaRPr lang="da-DK" sz="1600" dirty="0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611188" y="476250"/>
            <a:ext cx="67691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</a:rPr>
              <a:t>D E P A R T M E N T  O F  C O M P U T E R  S C I E N C E</a:t>
            </a:r>
            <a:br>
              <a:rPr lang="en-US" sz="1600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U N I V E R S I T Y   O F   C O P E N H A G E N</a:t>
            </a:r>
            <a:br>
              <a:rPr lang="en-US" sz="1600">
                <a:solidFill>
                  <a:schemeClr val="tx2"/>
                </a:solidFill>
              </a:rPr>
            </a:br>
            <a:endParaRPr lang="da-DK" sz="16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SIFT: Rotational invariance by orientation </a:t>
            </a:r>
            <a:br>
              <a:rPr lang="en-US" dirty="0" smtClean="0"/>
            </a:br>
            <a:r>
              <a:rPr lang="en-US" dirty="0" smtClean="0"/>
              <a:t>         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At detection scale compute image gradients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Gradient orientation and magnitude images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Build a 32 bin orientation histogram </a:t>
            </a:r>
            <a:br>
              <a:rPr lang="en-US" dirty="0" smtClean="0"/>
            </a:br>
            <a:r>
              <a:rPr lang="en-US" dirty="0" smtClean="0"/>
              <a:t>for neighborhood around</a:t>
            </a:r>
          </a:p>
          <a:p>
            <a:pPr lvl="1"/>
            <a:r>
              <a:rPr lang="en-US" dirty="0" smtClean="0"/>
              <a:t>Every point weighted with </a:t>
            </a:r>
            <a:r>
              <a:rPr lang="en-US" i="1" dirty="0" err="1" smtClean="0"/>
              <a:t>m</a:t>
            </a:r>
            <a:r>
              <a:rPr lang="en-US" dirty="0" smtClean="0"/>
              <a:t> and a </a:t>
            </a:r>
            <a:br>
              <a:rPr lang="en-US" dirty="0" smtClean="0"/>
            </a:br>
            <a:r>
              <a:rPr lang="en-US" dirty="0" smtClean="0"/>
              <a:t>Gaussian window </a:t>
            </a:r>
          </a:p>
        </p:txBody>
      </p:sp>
      <p:graphicFrame>
        <p:nvGraphicFramePr>
          <p:cNvPr id="96259" name="Object 3"/>
          <p:cNvGraphicFramePr>
            <a:graphicFrameLocks noChangeAspect="1"/>
          </p:cNvGraphicFramePr>
          <p:nvPr/>
        </p:nvGraphicFramePr>
        <p:xfrm>
          <a:off x="906461" y="2020888"/>
          <a:ext cx="2793607" cy="646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79" name="Equation" r:id="rId4" imgW="1320800" imgH="304800" progId="Equation.3">
                  <p:embed/>
                </p:oleObj>
              </mc:Choice>
              <mc:Fallback>
                <p:oleObj name="Equation" r:id="rId4" imgW="1320800" imgH="304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6461" y="2020888"/>
                        <a:ext cx="2793607" cy="646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3810000" y="2133600"/>
            <a:ext cx="3708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for all points in the image</a:t>
            </a:r>
            <a:endParaRPr lang="en-US" sz="2400" dirty="0"/>
          </a:p>
        </p:txBody>
      </p:sp>
      <p:pic>
        <p:nvPicPr>
          <p:cNvPr id="14" name="Picture 13" descr="orientation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7400" y="3543189"/>
            <a:ext cx="3276600" cy="3314811"/>
          </a:xfrm>
          <a:prstGeom prst="rect">
            <a:avLst/>
          </a:prstGeom>
        </p:spPr>
      </p:pic>
      <p:graphicFrame>
        <p:nvGraphicFramePr>
          <p:cNvPr id="96260" name="Object 4"/>
          <p:cNvGraphicFramePr>
            <a:graphicFrameLocks noChangeAspect="1"/>
          </p:cNvGraphicFramePr>
          <p:nvPr/>
        </p:nvGraphicFramePr>
        <p:xfrm>
          <a:off x="914400" y="3171825"/>
          <a:ext cx="2738438" cy="942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80" name="Equation" r:id="rId7" imgW="1295400" imgH="444500" progId="Equation.3">
                  <p:embed/>
                </p:oleObj>
              </mc:Choice>
              <mc:Fallback>
                <p:oleObj name="Equation" r:id="rId7" imgW="1295400" imgH="4445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171825"/>
                        <a:ext cx="2738438" cy="942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1" name="Object 5"/>
          <p:cNvGraphicFramePr>
            <a:graphicFrameLocks noChangeAspect="1"/>
          </p:cNvGraphicFramePr>
          <p:nvPr/>
        </p:nvGraphicFramePr>
        <p:xfrm>
          <a:off x="914400" y="4191000"/>
          <a:ext cx="2765425" cy="592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81" name="Equation" r:id="rId9" imgW="1308100" imgH="279400" progId="Equation.3">
                  <p:embed/>
                </p:oleObj>
              </mc:Choice>
              <mc:Fallback>
                <p:oleObj name="Equation" r:id="rId9" imgW="1308100" imgH="2794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191000"/>
                        <a:ext cx="2765425" cy="5921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2" name="Object 6"/>
          <p:cNvGraphicFramePr>
            <a:graphicFrameLocks noChangeAspect="1"/>
          </p:cNvGraphicFramePr>
          <p:nvPr/>
        </p:nvGraphicFramePr>
        <p:xfrm>
          <a:off x="4343399" y="5486400"/>
          <a:ext cx="914401" cy="32194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82" name="Equation" r:id="rId11" imgW="469900" imgH="165100" progId="Equation.3">
                  <p:embed/>
                </p:oleObj>
              </mc:Choice>
              <mc:Fallback>
                <p:oleObj name="Equation" r:id="rId11" imgW="469900" imgH="1651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3399" y="5486400"/>
                        <a:ext cx="914401" cy="32194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6263" name="Object 7"/>
          <p:cNvGraphicFramePr>
            <a:graphicFrameLocks noChangeAspect="1"/>
          </p:cNvGraphicFramePr>
          <p:nvPr/>
        </p:nvGraphicFramePr>
        <p:xfrm>
          <a:off x="3352800" y="6248400"/>
          <a:ext cx="19780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83" name="Equation" r:id="rId13" imgW="1219200" imgH="165100" progId="Equation.3">
                  <p:embed/>
                </p:oleObj>
              </mc:Choice>
              <mc:Fallback>
                <p:oleObj name="Equation" r:id="rId13" imgW="1219200" imgH="1651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6248400"/>
                        <a:ext cx="1978025" cy="268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SIFT: Rotational invariance by orientation </a:t>
            </a:r>
            <a:br>
              <a:rPr lang="en-US" dirty="0" smtClean="0"/>
            </a:br>
            <a:r>
              <a:rPr lang="en-US" dirty="0" smtClean="0"/>
              <a:t>          assignment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Find highest peak and its orientation</a:t>
            </a:r>
          </a:p>
          <a:p>
            <a:r>
              <a:rPr lang="en-US" dirty="0" smtClean="0"/>
              <a:t>Create an interest point descriptor using this orientation</a:t>
            </a:r>
          </a:p>
          <a:p>
            <a:r>
              <a:rPr lang="en-US" dirty="0" smtClean="0"/>
              <a:t>For all other peaks larger than 80% of the highest peak – also create a descriptor using these orientations</a:t>
            </a:r>
            <a:endParaRPr lang="en-US" dirty="0"/>
          </a:p>
        </p:txBody>
      </p:sp>
      <p:pic>
        <p:nvPicPr>
          <p:cNvPr id="7" name="Content Placeholder 6" descr="SIFT_orientation_histogram.eps"/>
          <p:cNvPicPr>
            <a:picLocks noGrp="1" noChangeAspect="1"/>
          </p:cNvPicPr>
          <p:nvPr>
            <p:ph sz="half" idx="2"/>
          </p:nvPr>
        </p:nvPicPr>
        <p:blipFill>
          <a:blip r:embed="rId3"/>
          <a:srcRect t="-20827" b="-20827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6228184" y="5445224"/>
            <a:ext cx="15121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degrees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1"/>
          <p:cNvGraphicFramePr>
            <a:graphicFrameLocks noChangeAspect="1"/>
          </p:cNvGraphicFramePr>
          <p:nvPr/>
        </p:nvGraphicFramePr>
        <p:xfrm>
          <a:off x="1682750" y="309563"/>
          <a:ext cx="5481638" cy="614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97" name="Acrobat Document" r:id="rId4" imgW="5689600" imgH="6375400" progId="">
                  <p:embed/>
                </p:oleObj>
              </mc:Choice>
              <mc:Fallback>
                <p:oleObj name="Acrobat Document" r:id="rId4" imgW="5689600" imgH="6375400" progId="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309563"/>
                        <a:ext cx="5481638" cy="614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4572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SIFT descriptor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352800" y="1676400"/>
            <a:ext cx="15240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Gradient images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3349823"/>
            <a:ext cx="16764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8-bin histograms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715000" y="838200"/>
            <a:ext cx="16002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Orientation image</a:t>
            </a:r>
            <a:endParaRPr lang="en-US" sz="1400" dirty="0"/>
          </a:p>
        </p:txBody>
      </p:sp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5029200" y="2590800"/>
          <a:ext cx="838200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98" name="Equation" r:id="rId6" imgW="622300" imgH="203200" progId="Equation.3">
                  <p:embed/>
                </p:oleObj>
              </mc:Choice>
              <mc:Fallback>
                <p:oleObj name="Equation" r:id="rId6" imgW="622300" imgH="203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590800"/>
                        <a:ext cx="838200" cy="274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6"/>
          <p:cNvGraphicFramePr>
            <a:graphicFrameLocks noChangeAspect="1"/>
          </p:cNvGraphicFramePr>
          <p:nvPr/>
        </p:nvGraphicFramePr>
        <p:xfrm>
          <a:off x="5029200" y="533400"/>
          <a:ext cx="838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99" name="Equation" r:id="rId8" imgW="622300" imgH="177800" progId="Equation.3">
                  <p:embed/>
                </p:oleObj>
              </mc:Choice>
              <mc:Fallback>
                <p:oleObj name="Equation" r:id="rId8" imgW="622300" imgH="1778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533400"/>
                        <a:ext cx="838200" cy="239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3" name="Object 7"/>
          <p:cNvGraphicFramePr>
            <a:graphicFrameLocks noChangeAspect="1"/>
          </p:cNvGraphicFramePr>
          <p:nvPr/>
        </p:nvGraphicFramePr>
        <p:xfrm>
          <a:off x="7188200" y="1693863"/>
          <a:ext cx="752475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00" name="Equation" r:id="rId10" imgW="558800" imgH="177800" progId="Equation.3">
                  <p:embed/>
                </p:oleObj>
              </mc:Choice>
              <mc:Fallback>
                <p:oleObj name="Equation" r:id="rId10" imgW="558800" imgH="1778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8200" y="1693863"/>
                        <a:ext cx="752475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SIFT descriptor: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8-bin orientation histograms:</a:t>
            </a:r>
          </a:p>
          <a:p>
            <a:pPr lvl="1"/>
            <a:r>
              <a:rPr lang="en-US" dirty="0" smtClean="0"/>
              <a:t>When adding to bin, every data point is weighted with </a:t>
            </a:r>
            <a:r>
              <a:rPr lang="en-US" i="1" dirty="0" err="1" smtClean="0"/>
              <a:t>m</a:t>
            </a:r>
            <a:r>
              <a:rPr lang="en-US" dirty="0" smtClean="0"/>
              <a:t> and a Gaussian aperture window</a:t>
            </a:r>
          </a:p>
          <a:p>
            <a:pPr lvl="1"/>
            <a:r>
              <a:rPr lang="en-US" dirty="0" smtClean="0"/>
              <a:t>Adding a data point to a bin also add a little to the neighboring bins (linear interpolation)</a:t>
            </a:r>
          </a:p>
          <a:p>
            <a:pPr lvl="1"/>
            <a:r>
              <a:rPr lang="en-US" dirty="0" smtClean="0"/>
              <a:t>Pixels on the other side of a histogram grid border contributes a little to the histogram (linear interpolation)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Feature vector:</a:t>
            </a:r>
          </a:p>
          <a:p>
            <a:pPr lvl="1"/>
            <a:r>
              <a:rPr lang="en-US" dirty="0" smtClean="0"/>
              <a:t>Concatenate 8-bin histograms from the 4x4 grid into one vector with dimensionality 4x4x8 = 128.</a:t>
            </a:r>
            <a:endParaRPr lang="en-US" dirty="0"/>
          </a:p>
        </p:txBody>
      </p:sp>
      <p:graphicFrame>
        <p:nvGraphicFramePr>
          <p:cNvPr id="143362" name="Object 2"/>
          <p:cNvGraphicFramePr>
            <a:graphicFrameLocks noChangeAspect="1"/>
          </p:cNvGraphicFramePr>
          <p:nvPr/>
        </p:nvGraphicFramePr>
        <p:xfrm>
          <a:off x="4346575" y="2438400"/>
          <a:ext cx="19780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410" name="Equation" r:id="rId3" imgW="1219200" imgH="165100" progId="Equation.3">
                  <p:embed/>
                </p:oleObj>
              </mc:Choice>
              <mc:Fallback>
                <p:oleObj name="Equation" r:id="rId3" imgW="1219200" imgH="1651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6575" y="2438400"/>
                        <a:ext cx="1978025" cy="2682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SIFT descriptor: Details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Normalization of feature vector:</a:t>
            </a:r>
          </a:p>
          <a:p>
            <a:pPr lvl="1"/>
            <a:r>
              <a:rPr lang="en-US" dirty="0" smtClean="0"/>
              <a:t>Normalize the feature vector:</a:t>
            </a:r>
          </a:p>
          <a:p>
            <a:pPr lvl="1"/>
            <a:r>
              <a:rPr lang="en-US" dirty="0" smtClean="0"/>
              <a:t>Non-linear illumination changes (e.g. shadows) may cause high gradient magnitudes locally.</a:t>
            </a:r>
          </a:p>
          <a:p>
            <a:pPr lvl="1"/>
            <a:r>
              <a:rPr lang="en-US" dirty="0" smtClean="0"/>
              <a:t>Therefore reduce all bin values larger than 0.2 down to 0.2.</a:t>
            </a:r>
          </a:p>
          <a:p>
            <a:pPr lvl="1"/>
            <a:r>
              <a:rPr lang="en-US" dirty="0" smtClean="0"/>
              <a:t>Renormalize (normalize again):  </a:t>
            </a:r>
            <a:endParaRPr lang="en-US" dirty="0"/>
          </a:p>
        </p:txBody>
      </p:sp>
      <p:graphicFrame>
        <p:nvGraphicFramePr>
          <p:cNvPr id="144387" name="Object 3"/>
          <p:cNvGraphicFramePr>
            <a:graphicFrameLocks noChangeAspect="1"/>
          </p:cNvGraphicFramePr>
          <p:nvPr/>
        </p:nvGraphicFramePr>
        <p:xfrm>
          <a:off x="4679950" y="2073275"/>
          <a:ext cx="210185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78" name="Equation" r:id="rId4" imgW="1295400" imgH="241300" progId="Equation.3">
                  <p:embed/>
                </p:oleObj>
              </mc:Choice>
              <mc:Fallback>
                <p:oleObj name="Equation" r:id="rId4" imgW="1295400" imgH="2413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9950" y="2073275"/>
                        <a:ext cx="2101850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4388" name="Object 4"/>
          <p:cNvGraphicFramePr>
            <a:graphicFrameLocks noChangeAspect="1"/>
          </p:cNvGraphicFramePr>
          <p:nvPr/>
        </p:nvGraphicFramePr>
        <p:xfrm>
          <a:off x="4876800" y="3429000"/>
          <a:ext cx="2101850" cy="392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479" name="Equation" r:id="rId6" imgW="1295400" imgH="241300" progId="Equation.3">
                  <p:embed/>
                </p:oleObj>
              </mc:Choice>
              <mc:Fallback>
                <p:oleObj name="Equation" r:id="rId6" imgW="1295400" imgH="2413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3429000"/>
                        <a:ext cx="2101850" cy="392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1"/>
          <p:cNvGraphicFramePr>
            <a:graphicFrameLocks noChangeAspect="1"/>
          </p:cNvGraphicFramePr>
          <p:nvPr/>
        </p:nvGraphicFramePr>
        <p:xfrm>
          <a:off x="1682750" y="309563"/>
          <a:ext cx="5481638" cy="614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3" name="Acrobat Document" r:id="rId4" imgW="5689600" imgH="6375400" progId="">
                  <p:embed/>
                </p:oleObj>
              </mc:Choice>
              <mc:Fallback>
                <p:oleObj name="Acrobat Document" r:id="rId4" imgW="5689600" imgH="6375400" progId="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309563"/>
                        <a:ext cx="5481638" cy="614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4572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SIFT descriptor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352800" y="1676400"/>
            <a:ext cx="15240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Gradient images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3349823"/>
            <a:ext cx="16764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8-bin histograms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715000" y="838200"/>
            <a:ext cx="16002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Orientation image</a:t>
            </a:r>
            <a:endParaRPr lang="en-US" sz="1400" dirty="0"/>
          </a:p>
        </p:txBody>
      </p:sp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5029200" y="2590800"/>
          <a:ext cx="838200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4" name="Equation" r:id="rId6" imgW="622300" imgH="203200" progId="Equation.3">
                  <p:embed/>
                </p:oleObj>
              </mc:Choice>
              <mc:Fallback>
                <p:oleObj name="Equation" r:id="rId6" imgW="6223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590800"/>
                        <a:ext cx="838200" cy="274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6"/>
          <p:cNvGraphicFramePr>
            <a:graphicFrameLocks noChangeAspect="1"/>
          </p:cNvGraphicFramePr>
          <p:nvPr/>
        </p:nvGraphicFramePr>
        <p:xfrm>
          <a:off x="5029200" y="533400"/>
          <a:ext cx="838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5" name="Equation" r:id="rId8" imgW="622300" imgH="177800" progId="Equation.3">
                  <p:embed/>
                </p:oleObj>
              </mc:Choice>
              <mc:Fallback>
                <p:oleObj name="Equation" r:id="rId8" imgW="6223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533400"/>
                        <a:ext cx="838200" cy="239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3" name="Object 7"/>
          <p:cNvGraphicFramePr>
            <a:graphicFrameLocks noChangeAspect="1"/>
          </p:cNvGraphicFramePr>
          <p:nvPr/>
        </p:nvGraphicFramePr>
        <p:xfrm>
          <a:off x="7188200" y="1693863"/>
          <a:ext cx="752475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1576" name="Equation" r:id="rId10" imgW="558800" imgH="177800" progId="Equation.3">
                  <p:embed/>
                </p:oleObj>
              </mc:Choice>
              <mc:Fallback>
                <p:oleObj name="Equation" r:id="rId10" imgW="5588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8200" y="1693863"/>
                        <a:ext cx="752475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97111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 matching: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SIFT features are compared with Euclidean distance (L2-norm):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Matching SIFT features:</a:t>
            </a:r>
          </a:p>
          <a:p>
            <a:pPr lvl="1"/>
            <a:r>
              <a:rPr lang="en-US" dirty="0" smtClean="0"/>
              <a:t>A match if this is true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Best refers to the distance for the pair of features with smallest distance.</a:t>
            </a:r>
          </a:p>
          <a:p>
            <a:pPr lvl="1"/>
            <a:r>
              <a:rPr lang="en-US" dirty="0" smtClean="0"/>
              <a:t>2nd Best refers to the distance for the pair of features with second smallest distance.</a:t>
            </a:r>
            <a:endParaRPr lang="en-US" dirty="0"/>
          </a:p>
        </p:txBody>
      </p:sp>
      <p:graphicFrame>
        <p:nvGraphicFramePr>
          <p:cNvPr id="145410" name="Object 2"/>
          <p:cNvGraphicFramePr>
            <a:graphicFrameLocks noChangeAspect="1"/>
          </p:cNvGraphicFramePr>
          <p:nvPr/>
        </p:nvGraphicFramePr>
        <p:xfrm>
          <a:off x="914400" y="2438400"/>
          <a:ext cx="4643437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01" name="Equation" r:id="rId4" imgW="1943100" imgH="482600" progId="Equation.3">
                  <p:embed/>
                </p:oleObj>
              </mc:Choice>
              <mc:Fallback>
                <p:oleObj name="Equation" r:id="rId4" imgW="1943100" imgH="482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38400"/>
                        <a:ext cx="4643437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1" name="Object 3"/>
          <p:cNvGraphicFramePr>
            <a:graphicFrameLocks noChangeAspect="1"/>
          </p:cNvGraphicFramePr>
          <p:nvPr/>
        </p:nvGraphicFramePr>
        <p:xfrm>
          <a:off x="1981200" y="4495800"/>
          <a:ext cx="22447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02" name="Equation" r:id="rId6" imgW="939800" imgH="355600" progId="Equation.3">
                  <p:embed/>
                </p:oleObj>
              </mc:Choice>
              <mc:Fallback>
                <p:oleObj name="Equation" r:id="rId6" imgW="939800" imgH="355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495800"/>
                        <a:ext cx="2244725" cy="85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SIFT descriptor invariance’s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93837"/>
            <a:ext cx="8229600" cy="4525963"/>
          </a:xfrm>
        </p:spPr>
        <p:txBody>
          <a:bodyPr/>
          <a:lstStyle/>
          <a:p>
            <a:r>
              <a:rPr lang="en-US" dirty="0" smtClean="0"/>
              <a:t>Scale invariance:</a:t>
            </a:r>
          </a:p>
          <a:p>
            <a:pPr lvl="1"/>
            <a:r>
              <a:rPr lang="en-US" dirty="0" smtClean="0"/>
              <a:t>From the (</a:t>
            </a:r>
            <a:r>
              <a:rPr lang="en-US" dirty="0" err="1" smtClean="0"/>
              <a:t>DoG</a:t>
            </a:r>
            <a:r>
              <a:rPr lang="en-US" dirty="0" smtClean="0"/>
              <a:t>) detector and further processing done at detection scale </a:t>
            </a:r>
          </a:p>
          <a:p>
            <a:r>
              <a:rPr lang="en-US" dirty="0" smtClean="0"/>
              <a:t>Rotational invariance:</a:t>
            </a:r>
          </a:p>
          <a:p>
            <a:pPr lvl="1"/>
            <a:r>
              <a:rPr lang="en-US" dirty="0" smtClean="0"/>
              <a:t>From the orientation assignment procedure</a:t>
            </a:r>
          </a:p>
          <a:p>
            <a:r>
              <a:rPr lang="en-US" dirty="0" smtClean="0"/>
              <a:t>Approximate translational invariance:</a:t>
            </a:r>
          </a:p>
          <a:p>
            <a:pPr lvl="1"/>
            <a:r>
              <a:rPr lang="en-US" dirty="0" smtClean="0"/>
              <a:t>From the </a:t>
            </a:r>
            <a:r>
              <a:rPr lang="en-US" dirty="0" smtClean="0"/>
              <a:t>detector and grid </a:t>
            </a:r>
            <a:r>
              <a:rPr lang="en-US" dirty="0" smtClean="0"/>
              <a:t>of histograms. Can handle translations up to 4 pixels (within a grid cell).</a:t>
            </a:r>
          </a:p>
          <a:p>
            <a:r>
              <a:rPr lang="en-US" dirty="0" smtClean="0"/>
              <a:t>Affine illumination invariance:</a:t>
            </a:r>
          </a:p>
          <a:p>
            <a:pPr lvl="1"/>
            <a:r>
              <a:rPr lang="en-US" dirty="0" smtClean="0"/>
              <a:t>From the choice of gradients additive brightness invariance is obtained. From normalization we obtain invariance to multiplicative contrast change. </a:t>
            </a:r>
          </a:p>
          <a:p>
            <a:pPr lvl="1"/>
            <a:r>
              <a:rPr lang="en-US" dirty="0" smtClean="0"/>
              <a:t>Reduction of peaks gives some robustness to non-linear changes such as shadows. 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problems for SIFT descriptors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Perspective distortion</a:t>
            </a:r>
          </a:p>
          <a:p>
            <a:endParaRPr lang="en-US" dirty="0" smtClean="0"/>
          </a:p>
          <a:p>
            <a:r>
              <a:rPr lang="en-US" dirty="0" smtClean="0"/>
              <a:t>Non-linear illumination such as cast shadows, changes to light color, and material reflection properties</a:t>
            </a:r>
          </a:p>
          <a:p>
            <a:endParaRPr lang="en-US" dirty="0" smtClean="0"/>
          </a:p>
          <a:p>
            <a:r>
              <a:rPr lang="en-US" dirty="0" smtClean="0"/>
              <a:t>It is fairly high dimensional (128 dim.) and redundant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on SIFT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variations of the SIFT descriptor:</a:t>
            </a:r>
          </a:p>
          <a:p>
            <a:pPr lvl="1"/>
            <a:r>
              <a:rPr lang="en-US" dirty="0" smtClean="0"/>
              <a:t>GLOH</a:t>
            </a:r>
          </a:p>
          <a:p>
            <a:pPr lvl="1"/>
            <a:r>
              <a:rPr lang="en-US" dirty="0" smtClean="0"/>
              <a:t>SURF</a:t>
            </a:r>
          </a:p>
          <a:p>
            <a:pPr lvl="1"/>
            <a:r>
              <a:rPr lang="en-US" dirty="0" smtClean="0"/>
              <a:t>DAISY</a:t>
            </a:r>
          </a:p>
          <a:p>
            <a:pPr lvl="1"/>
            <a:r>
              <a:rPr lang="en-US" dirty="0" smtClean="0"/>
              <a:t>PCA SIFT</a:t>
            </a:r>
          </a:p>
          <a:p>
            <a:pPr lvl="1"/>
            <a:r>
              <a:rPr lang="en-US" dirty="0" smtClean="0"/>
              <a:t>Opponent SIFT</a:t>
            </a:r>
          </a:p>
          <a:p>
            <a:pPr lvl="1"/>
            <a:r>
              <a:rPr lang="en-US" dirty="0" smtClean="0"/>
              <a:t>Gaussian opponent SIFT</a:t>
            </a:r>
          </a:p>
          <a:p>
            <a:pPr lvl="1"/>
            <a:r>
              <a:rPr lang="en-US" dirty="0" smtClean="0"/>
              <a:t>CSIFT</a:t>
            </a:r>
          </a:p>
          <a:p>
            <a:pPr lvl="1"/>
            <a:r>
              <a:rPr lang="en-US" dirty="0" smtClean="0"/>
              <a:t>ORB</a:t>
            </a:r>
          </a:p>
          <a:p>
            <a:pPr lvl="1"/>
            <a:r>
              <a:rPr lang="en-US" dirty="0" smtClean="0"/>
              <a:t>BRISK</a:t>
            </a:r>
          </a:p>
          <a:p>
            <a:pPr lvl="1"/>
            <a:r>
              <a:rPr lang="en-US" dirty="0" smtClean="0"/>
              <a:t>FREAK</a:t>
            </a:r>
          </a:p>
          <a:p>
            <a:pPr lvl="1"/>
            <a:r>
              <a:rPr lang="en-US" dirty="0" smtClean="0"/>
              <a:t>…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Again we consider the problem of matching two or more images</a:t>
            </a:r>
          </a:p>
          <a:p>
            <a:endParaRPr lang="en-US" dirty="0" smtClean="0"/>
          </a:p>
          <a:p>
            <a:r>
              <a:rPr lang="en-US" dirty="0" smtClean="0"/>
              <a:t>Today we look at advanced descriptors</a:t>
            </a:r>
          </a:p>
          <a:p>
            <a:endParaRPr lang="en-US" dirty="0" smtClean="0"/>
          </a:p>
          <a:p>
            <a:r>
              <a:rPr lang="en-US" dirty="0" smtClean="0"/>
              <a:t>We end by looking at a comparative study of state of the art descriptors</a:t>
            </a:r>
          </a:p>
          <a:p>
            <a:endParaRPr lang="en-US" dirty="0" smtClean="0"/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DAISY – a common SIFT variation:</a:t>
            </a:r>
            <a:br>
              <a:rPr lang="en-US" dirty="0" smtClean="0"/>
            </a:br>
            <a:r>
              <a:rPr lang="en-US" dirty="0" smtClean="0"/>
              <a:t>Locations and spread of histograms</a:t>
            </a:r>
            <a:endParaRPr lang="en-US" dirty="0"/>
          </a:p>
        </p:txBody>
      </p:sp>
      <p:pic>
        <p:nvPicPr>
          <p:cNvPr id="4" name="Content Placeholder 3" descr="descriptor_layout.pdf"/>
          <p:cNvPicPr>
            <a:picLocks noGrp="1" noChangeAspect="1"/>
          </p:cNvPicPr>
          <p:nvPr>
            <p:ph idx="1"/>
          </p:nvPr>
        </p:nvPicPr>
        <p:blipFill>
          <a:blip r:embed="rId3"/>
          <a:srcRect l="-47523" r="-47523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What is the best detector and descriptor combination?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2000" dirty="0" smtClean="0"/>
              <a:t>Based on joint work with Anders Dahl and </a:t>
            </a:r>
            <a:r>
              <a:rPr lang="en-US" sz="2000" dirty="0" err="1" smtClean="0"/>
              <a:t>Henrik</a:t>
            </a:r>
            <a:r>
              <a:rPr lang="en-US" sz="2000" dirty="0" smtClean="0"/>
              <a:t> </a:t>
            </a:r>
            <a:r>
              <a:rPr lang="en-US" sz="2000" dirty="0" err="1" smtClean="0"/>
              <a:t>Aanæs</a:t>
            </a:r>
            <a:r>
              <a:rPr lang="en-US" sz="2000" dirty="0" smtClean="0"/>
              <a:t> from DTU</a:t>
            </a:r>
          </a:p>
          <a:p>
            <a:pPr algn="ctr"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the DTU robot data set</a:t>
            </a:r>
            <a:endParaRPr lang="en-US" dirty="0"/>
          </a:p>
        </p:txBody>
      </p:sp>
      <p:pic>
        <p:nvPicPr>
          <p:cNvPr id="9" name="Content Placeholder 8" descr="datasetEx.pdf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l="-772" r="-772"/>
          <a:stretch>
            <a:fillRect/>
          </a:stretch>
        </p:blipFill>
        <p:spPr/>
      </p:pic>
      <p:pic>
        <p:nvPicPr>
          <p:cNvPr id="6" name="Content Placeholder 8" descr="CameraPosb.pdf"/>
          <p:cNvPicPr>
            <a:picLocks noChangeAspect="1"/>
          </p:cNvPicPr>
          <p:nvPr/>
        </p:nvPicPr>
        <p:blipFill>
          <a:blip r:embed="rId4"/>
          <a:srcRect t="-6945" b="-6945"/>
          <a:stretch>
            <a:fillRect/>
          </a:stretch>
        </p:blipFill>
        <p:spPr bwMode="auto">
          <a:xfrm>
            <a:off x="4645025" y="2174875"/>
            <a:ext cx="4041775" cy="3951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Detector - Descriptor </a:t>
            </a:r>
            <a:r>
              <a:rPr lang="en-GB" dirty="0"/>
              <a:t>Combination</a:t>
            </a:r>
          </a:p>
        </p:txBody>
      </p:sp>
      <p:pic>
        <p:nvPicPr>
          <p:cNvPr id="65539" name="Picture 2" descr="C:\Work\Misc Presentation\England2012\DetectorsUsed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19125" y="1773238"/>
            <a:ext cx="3665538" cy="2447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5540" name="Picture 4" descr="C:\Work\Misc Presentation\England2012\DescriptorsUsed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16463" y="1773238"/>
            <a:ext cx="3959225" cy="2771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Evaluation Criteria</a:t>
            </a:r>
          </a:p>
        </p:txBody>
      </p:sp>
      <p:sp>
        <p:nvSpPr>
          <p:cNvPr id="66564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4419600" cy="4565650"/>
          </a:xfrm>
        </p:spPr>
        <p:txBody>
          <a:bodyPr/>
          <a:lstStyle/>
          <a:p>
            <a:r>
              <a:rPr lang="en-GB" sz="2400" dirty="0"/>
              <a:t>Extract features from the Key frame and another frame</a:t>
            </a:r>
            <a:r>
              <a:rPr lang="en-GB" sz="2400" dirty="0" smtClean="0"/>
              <a:t>.</a:t>
            </a:r>
          </a:p>
          <a:p>
            <a:r>
              <a:rPr lang="en-GB" sz="2400" dirty="0" smtClean="0"/>
              <a:t>Matching criterion: Same as before except no scale</a:t>
            </a:r>
          </a:p>
          <a:p>
            <a:r>
              <a:rPr lang="en-GB" sz="2400" dirty="0"/>
              <a:t>Compute:</a:t>
            </a:r>
            <a:br>
              <a:rPr lang="en-GB" sz="2400" dirty="0"/>
            </a:br>
            <a:r>
              <a:rPr lang="en-GB" sz="2400" dirty="0" err="1" smtClean="0"/>
              <a:t>r</a:t>
            </a:r>
            <a:r>
              <a:rPr lang="en-GB" sz="2400" dirty="0" smtClean="0"/>
              <a:t> = Best / </a:t>
            </a:r>
            <a:r>
              <a:rPr lang="en-US" sz="2400" dirty="0" smtClean="0"/>
              <a:t>2nd</a:t>
            </a:r>
            <a:r>
              <a:rPr lang="en-GB" sz="2400" dirty="0" smtClean="0"/>
              <a:t> Best &lt; T</a:t>
            </a:r>
          </a:p>
          <a:p>
            <a:r>
              <a:rPr lang="en-GB" sz="2400" dirty="0"/>
              <a:t>Compute ROC and AUC.</a:t>
            </a:r>
          </a:p>
          <a:p>
            <a:r>
              <a:rPr lang="en-GB" sz="2400" dirty="0"/>
              <a:t>Use AUC as performance </a:t>
            </a:r>
            <a:r>
              <a:rPr lang="en-GB" sz="2400" dirty="0" smtClean="0"/>
              <a:t>measure (average over scenes).</a:t>
            </a:r>
          </a:p>
        </p:txBody>
      </p:sp>
      <p:graphicFrame>
        <p:nvGraphicFramePr>
          <p:cNvPr id="66562" name="Object 2"/>
          <p:cNvGraphicFramePr>
            <a:graphicFrameLocks noChangeAspect="1"/>
          </p:cNvGraphicFramePr>
          <p:nvPr/>
        </p:nvGraphicFramePr>
        <p:xfrm>
          <a:off x="5562600" y="152400"/>
          <a:ext cx="3360738" cy="28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22" name="Acrobat Document" r:id="rId4" imgW="3340100" imgH="2870200" progId="">
                  <p:embed/>
                </p:oleObj>
              </mc:Choice>
              <mc:Fallback>
                <p:oleObj name="Acrobat Document" r:id="rId4" imgW="3340100" imgH="28702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52400"/>
                        <a:ext cx="3360738" cy="28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descrptorCriteria_two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3723602"/>
            <a:ext cx="4114800" cy="28533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56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Aside: ROC and AUC?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Receiver operating characteristic (ROC):</a:t>
            </a:r>
          </a:p>
          <a:p>
            <a:pPr lvl="1"/>
            <a:r>
              <a:rPr lang="en-US" dirty="0" smtClean="0"/>
              <a:t>TPR = TP / P (Recall)</a:t>
            </a:r>
          </a:p>
          <a:p>
            <a:pPr lvl="1"/>
            <a:r>
              <a:rPr lang="en-US" dirty="0" smtClean="0"/>
              <a:t>FPR = FP / N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Area under the ROC curve (AUC):</a:t>
            </a:r>
          </a:p>
          <a:p>
            <a:pPr lvl="1"/>
            <a:r>
              <a:rPr lang="en-US" dirty="0" smtClean="0"/>
              <a:t>AUC close to 1 is good</a:t>
            </a:r>
          </a:p>
          <a:p>
            <a:pPr lvl="1"/>
            <a:r>
              <a:rPr lang="en-US" dirty="0" smtClean="0"/>
              <a:t>The probability of a correct match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9874" y="2209800"/>
            <a:ext cx="4716526" cy="4724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05600" y="64740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From Wikipedia 2012</a:t>
            </a:r>
            <a:endParaRPr lang="en-US" sz="1400" dirty="0"/>
          </a:p>
        </p:txBody>
      </p:sp>
      <p:pic>
        <p:nvPicPr>
          <p:cNvPr id="7" name="Picture 6" descr="confusion_matrix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5554" y="88900"/>
            <a:ext cx="3589845" cy="2349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Evaluation Criteria</a:t>
            </a:r>
          </a:p>
        </p:txBody>
      </p:sp>
      <p:sp>
        <p:nvSpPr>
          <p:cNvPr id="66564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4419600" cy="4565650"/>
          </a:xfrm>
        </p:spPr>
        <p:txBody>
          <a:bodyPr/>
          <a:lstStyle/>
          <a:p>
            <a:r>
              <a:rPr lang="en-GB" sz="2400" dirty="0"/>
              <a:t>Extract features from the Key frame and another frame</a:t>
            </a:r>
            <a:r>
              <a:rPr lang="en-GB" sz="2400" dirty="0" smtClean="0"/>
              <a:t>.</a:t>
            </a:r>
          </a:p>
          <a:p>
            <a:r>
              <a:rPr lang="en-GB" sz="2400" dirty="0" smtClean="0"/>
              <a:t>Matching criterion: Same as before except no scale</a:t>
            </a:r>
          </a:p>
          <a:p>
            <a:r>
              <a:rPr lang="en-GB" sz="2400" dirty="0"/>
              <a:t>Compute:</a:t>
            </a:r>
            <a:br>
              <a:rPr lang="en-GB" sz="2400" dirty="0"/>
            </a:br>
            <a:r>
              <a:rPr lang="en-GB" sz="2400" dirty="0" err="1" smtClean="0"/>
              <a:t>r</a:t>
            </a:r>
            <a:r>
              <a:rPr lang="en-GB" sz="2400" dirty="0" smtClean="0"/>
              <a:t> = Best / </a:t>
            </a:r>
            <a:r>
              <a:rPr lang="en-US" sz="2400" dirty="0" smtClean="0"/>
              <a:t>2nd</a:t>
            </a:r>
            <a:r>
              <a:rPr lang="en-GB" sz="2400" dirty="0" smtClean="0"/>
              <a:t> </a:t>
            </a:r>
            <a:r>
              <a:rPr lang="en-GB" sz="2400" dirty="0"/>
              <a:t>Best &lt; T</a:t>
            </a:r>
            <a:endParaRPr lang="en-GB" sz="2400" dirty="0" smtClean="0"/>
          </a:p>
          <a:p>
            <a:r>
              <a:rPr lang="en-GB" sz="2400" dirty="0"/>
              <a:t>Compute ROC and AUC.</a:t>
            </a:r>
          </a:p>
          <a:p>
            <a:r>
              <a:rPr lang="en-GB" sz="2400" dirty="0"/>
              <a:t>Use AUC as performance </a:t>
            </a:r>
            <a:r>
              <a:rPr lang="en-GB" sz="2400" dirty="0" smtClean="0"/>
              <a:t>measure (average over scenes).</a:t>
            </a:r>
          </a:p>
        </p:txBody>
      </p:sp>
      <p:graphicFrame>
        <p:nvGraphicFramePr>
          <p:cNvPr id="66562" name="Object 2"/>
          <p:cNvGraphicFramePr>
            <a:graphicFrameLocks noChangeAspect="1"/>
          </p:cNvGraphicFramePr>
          <p:nvPr/>
        </p:nvGraphicFramePr>
        <p:xfrm>
          <a:off x="5562600" y="152400"/>
          <a:ext cx="3360738" cy="2884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0514" name="Acrobat Document" r:id="rId4" imgW="3340100" imgH="2870200" progId="">
                  <p:embed/>
                </p:oleObj>
              </mc:Choice>
              <mc:Fallback>
                <p:oleObj name="Acrobat Document" r:id="rId4" imgW="3340100" imgH="2870200" progId="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62600" y="152400"/>
                        <a:ext cx="3360738" cy="2884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descrptorCriteria_two.pd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24400" y="3723602"/>
            <a:ext cx="4114800" cy="28533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at a Glance </a:t>
            </a:r>
          </a:p>
        </p:txBody>
      </p:sp>
      <p:pic>
        <p:nvPicPr>
          <p:cNvPr id="67587" name="Picture 2" descr="C:\Work\Misc Presentation\England2012\ComboMainRes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989138"/>
            <a:ext cx="7993063" cy="290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at a Glance, Detectors </a:t>
            </a:r>
            <a:br>
              <a:rPr lang="en-US"/>
            </a:br>
            <a:r>
              <a:rPr lang="en-US" sz="1800" b="0"/>
              <a:t>NB: Not Recall Rate </a:t>
            </a:r>
          </a:p>
        </p:txBody>
      </p:sp>
      <p:pic>
        <p:nvPicPr>
          <p:cNvPr id="68611" name="Picture 4" descr="C:\Work\Misc Presentation\England2012\DetectMainCombo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9750" y="1989138"/>
            <a:ext cx="7272338" cy="3711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Results at a Glance, Descriptors </a:t>
            </a:r>
          </a:p>
        </p:txBody>
      </p:sp>
      <p:pic>
        <p:nvPicPr>
          <p:cNvPr id="69635" name="Picture 5" descr="C:\Work\Misc Presentation\England2012\DescriptSampleResult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87450" y="1773238"/>
            <a:ext cx="5905500" cy="467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Strategy </a:t>
            </a:r>
            <a:r>
              <a:rPr lang="en-US" dirty="0"/>
              <a:t>Illustrated</a:t>
            </a:r>
          </a:p>
        </p:txBody>
      </p:sp>
      <p:pic>
        <p:nvPicPr>
          <p:cNvPr id="7171" name="Picture 4" descr="CorrMatch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196752"/>
            <a:ext cx="4680520" cy="3744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5" descr="Im_Feat_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0744" y="4732628"/>
            <a:ext cx="2523744" cy="204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6" descr="Im_Feat_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7544" y="4732629"/>
            <a:ext cx="2548128" cy="206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98493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 of Findings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/>
              <a:t>Multiscale</a:t>
            </a:r>
            <a:r>
              <a:rPr lang="en-US" sz="2400" dirty="0"/>
              <a:t> </a:t>
            </a:r>
            <a:r>
              <a:rPr lang="en-US" sz="2400" dirty="0" smtClean="0"/>
              <a:t>Harris corner detector </a:t>
            </a:r>
            <a:r>
              <a:rPr lang="en-US" sz="2400" dirty="0"/>
              <a:t>is the top performer.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With detectors the devil is in the details.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All SIFT based descriptors are almost created equal.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Light is very challenging.</a:t>
            </a:r>
          </a:p>
          <a:p>
            <a:endParaRPr lang="en-US" sz="2400" dirty="0"/>
          </a:p>
          <a:p>
            <a:r>
              <a:rPr lang="en-US" sz="2400" dirty="0"/>
              <a:t>On statistical significance…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Quote on </a:t>
            </a:r>
            <a:r>
              <a:rPr lang="en-GB" dirty="0" smtClean="0"/>
              <a:t>Statistical </a:t>
            </a:r>
            <a:r>
              <a:rPr lang="en-GB" dirty="0"/>
              <a:t>Significance </a:t>
            </a:r>
          </a:p>
        </p:txBody>
      </p:sp>
      <p:sp>
        <p:nvSpPr>
          <p:cNvPr id="71683" name="TextBox 2"/>
          <p:cNvSpPr txBox="1">
            <a:spLocks noChangeArrowheads="1"/>
          </p:cNvSpPr>
          <p:nvPr/>
        </p:nvSpPr>
        <p:spPr bwMode="auto">
          <a:xfrm>
            <a:off x="533400" y="2014538"/>
            <a:ext cx="8566150" cy="386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r>
              <a:rPr lang="en-US" sz="2000"/>
              <a:t>“A question often overlooked by the computer vision community </a:t>
            </a:r>
          </a:p>
          <a:p>
            <a:r>
              <a:rPr lang="en-US" sz="2000"/>
              <a:t>when comparing results on a given dataset is whether the </a:t>
            </a:r>
          </a:p>
          <a:p>
            <a:r>
              <a:rPr lang="en-US" sz="2000"/>
              <a:t>difference in performance of two methods is </a:t>
            </a:r>
          </a:p>
          <a:p>
            <a:r>
              <a:rPr lang="en-US" sz="2000"/>
              <a:t>statistically </a:t>
            </a:r>
            <a:r>
              <a:rPr lang="en-GB" sz="2000"/>
              <a:t>significant.” </a:t>
            </a:r>
          </a:p>
          <a:p>
            <a:endParaRPr lang="en-GB"/>
          </a:p>
          <a:p>
            <a:r>
              <a:rPr lang="en-US" sz="1000" i="1"/>
              <a:t>M. Everingham, L. Van Gool, C. K. I. Williams, J. Winn, A. Zisserman </a:t>
            </a:r>
          </a:p>
          <a:p>
            <a:r>
              <a:rPr lang="en-US" sz="1000" i="1"/>
              <a:t>“The PASCAL Visual Object Classes (VOC) Challenge”   </a:t>
            </a:r>
          </a:p>
          <a:p>
            <a:r>
              <a:rPr lang="en-US" sz="1000" i="1"/>
              <a:t>International Journal of Computer Vision, Volume 88, Number 2, </a:t>
            </a:r>
          </a:p>
          <a:p>
            <a:r>
              <a:rPr lang="en-US" sz="1000" i="1"/>
              <a:t>page 303--338, 2010</a:t>
            </a:r>
          </a:p>
          <a:p>
            <a:endParaRPr lang="en-US"/>
          </a:p>
          <a:p>
            <a:endParaRPr lang="en-GB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Interest point descriptors:</a:t>
            </a:r>
          </a:p>
          <a:p>
            <a:pPr lvl="1"/>
            <a:r>
              <a:rPr lang="en-US" dirty="0" smtClean="0"/>
              <a:t>SIFT </a:t>
            </a:r>
            <a:r>
              <a:rPr lang="en-US" dirty="0" smtClean="0"/>
              <a:t>and a note on </a:t>
            </a:r>
            <a:r>
              <a:rPr lang="en-US" dirty="0" smtClean="0"/>
              <a:t>variants</a:t>
            </a:r>
          </a:p>
          <a:p>
            <a:r>
              <a:rPr lang="en-US" dirty="0" smtClean="0"/>
              <a:t>Comparison of interest point descriptors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Reading material:</a:t>
            </a:r>
          </a:p>
          <a:p>
            <a:r>
              <a:rPr lang="en-US" dirty="0" smtClean="0"/>
              <a:t>Lowe IJCV 2004 (Sec. 5 – 7.1)</a:t>
            </a:r>
          </a:p>
          <a:p>
            <a:r>
              <a:rPr lang="en-US" dirty="0" smtClean="0"/>
              <a:t>Dahl-</a:t>
            </a:r>
            <a:r>
              <a:rPr lang="en-US" dirty="0" err="1" smtClean="0"/>
              <a:t>Aanæs</a:t>
            </a:r>
            <a:r>
              <a:rPr lang="en-US" dirty="0" smtClean="0"/>
              <a:t>-Pedersen 3DIMPVT 2011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Additional material:</a:t>
            </a:r>
          </a:p>
          <a:p>
            <a:pPr lvl="1"/>
            <a:r>
              <a:rPr lang="en-US" dirty="0" smtClean="0"/>
              <a:t>Larsen et al ECCV 2012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Lets have a break and then work with the assignment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324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g001_diffuse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048000"/>
            <a:ext cx="4368800" cy="327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Mandatory assignment 1:</a:t>
            </a:r>
            <a:br>
              <a:rPr lang="en-US" dirty="0" smtClean="0"/>
            </a:br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and experiment with interest point detectors</a:t>
            </a:r>
          </a:p>
          <a:p>
            <a:r>
              <a:rPr lang="en-US" dirty="0" smtClean="0"/>
              <a:t>Find matching points between two images </a:t>
            </a:r>
          </a:p>
          <a:p>
            <a:endParaRPr lang="en-US" dirty="0"/>
          </a:p>
        </p:txBody>
      </p:sp>
      <p:pic>
        <p:nvPicPr>
          <p:cNvPr id="4" name="Picture 3" descr="Img001_diffuse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048000"/>
            <a:ext cx="4368800" cy="3276600"/>
          </a:xfrm>
          <a:prstGeom prst="rect">
            <a:avLst/>
          </a:prstGeom>
        </p:spPr>
      </p:pic>
      <p:pic>
        <p:nvPicPr>
          <p:cNvPr id="6" name="Picture 5" descr="Img001_diffuse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048000"/>
            <a:ext cx="43688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101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/>
              <a:t>TODO: Add something on </a:t>
            </a:r>
            <a:r>
              <a:rPr lang="en-US" dirty="0" err="1" smtClean="0"/>
              <a:t>invariances</a:t>
            </a:r>
            <a:r>
              <a:rPr lang="en-US" dirty="0" smtClean="0"/>
              <a:t>, light, shading, color and shadows?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Are the histograms and grid important in SIFT?</a:t>
            </a:r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TODO: Drop this?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Jet representation</a:t>
            </a:r>
            <a:endParaRPr lang="en-US" dirty="0"/>
          </a:p>
        </p:txBody>
      </p:sp>
      <p:pic>
        <p:nvPicPr>
          <p:cNvPr id="4" name="Content Placeholder 3" descr="jetspace.eps"/>
          <p:cNvPicPr>
            <a:picLocks noGrp="1" noChangeAspect="1"/>
          </p:cNvPicPr>
          <p:nvPr>
            <p:ph idx="1"/>
          </p:nvPr>
        </p:nvPicPr>
        <p:blipFill>
          <a:blip r:embed="rId4"/>
          <a:srcRect t="-3738" b="-3738"/>
          <a:stretch>
            <a:fillRect/>
          </a:stretch>
        </p:blipFill>
        <p:spPr>
          <a:xfrm>
            <a:off x="457200" y="1417637"/>
            <a:ext cx="8229600" cy="4525963"/>
          </a:xfr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5051425" y="4411662"/>
          <a:ext cx="160338" cy="18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5" name="Equation" r:id="rId5" imgW="88900" imgH="101600" progId="Equation.3">
                  <p:embed/>
                </p:oleObj>
              </mc:Choice>
              <mc:Fallback>
                <p:oleObj name="Equation" r:id="rId5" imgW="88900" imgH="101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1425" y="4411662"/>
                        <a:ext cx="160338" cy="182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39" name="Object 3"/>
          <p:cNvGraphicFramePr>
            <a:graphicFrameLocks noChangeAspect="1"/>
          </p:cNvGraphicFramePr>
          <p:nvPr/>
        </p:nvGraphicFramePr>
        <p:xfrm>
          <a:off x="6454775" y="4389437"/>
          <a:ext cx="25082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6" name="Equation" r:id="rId7" imgW="139700" imgH="127000" progId="Equation.3">
                  <p:embed/>
                </p:oleObj>
              </mc:Choice>
              <mc:Fallback>
                <p:oleObj name="Equation" r:id="rId7" imgW="139700" imgH="127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4775" y="4389437"/>
                        <a:ext cx="250825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0" name="Object 4"/>
          <p:cNvGraphicFramePr>
            <a:graphicFrameLocks noChangeAspect="1"/>
          </p:cNvGraphicFramePr>
          <p:nvPr/>
        </p:nvGraphicFramePr>
        <p:xfrm>
          <a:off x="2838450" y="5465762"/>
          <a:ext cx="249555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7" name="Equation" r:id="rId9" imgW="1384300" imgH="165100" progId="Equation.3">
                  <p:embed/>
                </p:oleObj>
              </mc:Choice>
              <mc:Fallback>
                <p:oleObj name="Equation" r:id="rId9" imgW="1384300" imgH="1651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8450" y="5465762"/>
                        <a:ext cx="2495550" cy="295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Object 5"/>
          <p:cNvGraphicFramePr>
            <a:graphicFrameLocks noChangeAspect="1"/>
          </p:cNvGraphicFramePr>
          <p:nvPr/>
        </p:nvGraphicFramePr>
        <p:xfrm>
          <a:off x="4318000" y="5019675"/>
          <a:ext cx="1397000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8" name="Equation" r:id="rId11" imgW="774700" imgH="228600" progId="Equation.3">
                  <p:embed/>
                </p:oleObj>
              </mc:Choice>
              <mc:Fallback>
                <p:oleObj name="Equation" r:id="rId11" imgW="77470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0" y="5019675"/>
                        <a:ext cx="1397000" cy="407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2" name="Object 6"/>
          <p:cNvGraphicFramePr>
            <a:graphicFrameLocks noChangeAspect="1"/>
          </p:cNvGraphicFramePr>
          <p:nvPr/>
        </p:nvGraphicFramePr>
        <p:xfrm>
          <a:off x="6248400" y="2408237"/>
          <a:ext cx="2862262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89" name="Equation" r:id="rId13" imgW="1587500" imgH="444500" progId="Equation.3">
                  <p:embed/>
                </p:oleObj>
              </mc:Choice>
              <mc:Fallback>
                <p:oleObj name="Equation" r:id="rId13" imgW="1587500" imgH="4445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2408237"/>
                        <a:ext cx="2862262" cy="795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542925" y="6327775"/>
          <a:ext cx="61626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590" name="Equation" r:id="rId15" imgW="3416300" imgH="254000" progId="Equation.3">
                  <p:embed/>
                </p:oleObj>
              </mc:Choice>
              <mc:Fallback>
                <p:oleObj name="Equation" r:id="rId15" imgW="3416300" imgH="2540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2925" y="6327775"/>
                        <a:ext cx="6162675" cy="454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81000" y="5867400"/>
            <a:ext cx="815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Taylor expansion of the image at (0,0) truncated at 2</a:t>
            </a:r>
            <a:r>
              <a:rPr lang="en-US" sz="2000" baseline="30000" dirty="0" smtClean="0"/>
              <a:t>nd</a:t>
            </a:r>
            <a:r>
              <a:rPr lang="en-US" sz="2000" dirty="0" smtClean="0"/>
              <a:t> order: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Salient Feature Matching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2000" dirty="0"/>
              <a:t>For</a:t>
            </a:r>
            <a:r>
              <a:rPr lang="en-US" sz="2000" dirty="0" smtClean="0"/>
              <a:t> a pair of images: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marL="0" indent="0">
              <a:buFont typeface="Verdana" charset="0"/>
              <a:buAutoNum type="arabicPeriod"/>
            </a:pPr>
            <a:r>
              <a:rPr lang="en-US" sz="2000" dirty="0" smtClean="0"/>
              <a:t> Extract </a:t>
            </a:r>
            <a:r>
              <a:rPr lang="en-US" sz="2000" dirty="0"/>
              <a:t>salient</a:t>
            </a:r>
            <a:r>
              <a:rPr lang="en-US" sz="2000" dirty="0" smtClean="0"/>
              <a:t> points, </a:t>
            </a:r>
            <a:r>
              <a:rPr lang="en-US" sz="2000" dirty="0"/>
              <a:t>via </a:t>
            </a:r>
            <a:r>
              <a:rPr lang="en-US" sz="2000" b="1" dirty="0"/>
              <a:t>detectors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e.g. Harris corners, </a:t>
            </a:r>
            <a:r>
              <a:rPr lang="en-US" sz="2000" dirty="0" err="1"/>
              <a:t>DoG</a:t>
            </a:r>
            <a:r>
              <a:rPr lang="en-US" sz="2000" dirty="0"/>
              <a:t> (blobs), MSER</a:t>
            </a:r>
            <a:br>
              <a:rPr lang="en-US" sz="2000" dirty="0"/>
            </a:br>
            <a:endParaRPr lang="en-US" sz="2000" dirty="0" smtClean="0"/>
          </a:p>
          <a:p>
            <a:pPr marL="0" indent="0">
              <a:buFont typeface="Verdana" charset="0"/>
              <a:buAutoNum type="arabicPeriod"/>
            </a:pPr>
            <a:r>
              <a:rPr lang="en-US" sz="2000" dirty="0" smtClean="0"/>
              <a:t> Compute </a:t>
            </a:r>
            <a:r>
              <a:rPr lang="en-US" sz="2000" dirty="0"/>
              <a:t>Feature </a:t>
            </a:r>
            <a:r>
              <a:rPr lang="en-US" sz="2000" b="1" dirty="0"/>
              <a:t>descriptors</a:t>
            </a:r>
            <a:r>
              <a:rPr lang="en-US" sz="2000" dirty="0"/>
              <a:t>, </a:t>
            </a:r>
            <a:br>
              <a:rPr lang="en-US" sz="2000" dirty="0"/>
            </a:br>
            <a:r>
              <a:rPr lang="en-US" sz="2000" dirty="0" err="1"/>
              <a:t>eg</a:t>
            </a:r>
            <a:r>
              <a:rPr lang="en-US" sz="2000" dirty="0"/>
              <a:t>. Raw patch (correlation), SIFT, DAISY</a:t>
            </a:r>
            <a:br>
              <a:rPr lang="en-US" sz="2000" dirty="0"/>
            </a:br>
            <a:endParaRPr lang="en-US" sz="2000" dirty="0" smtClean="0"/>
          </a:p>
          <a:p>
            <a:pPr marL="0" indent="0">
              <a:buFont typeface="Verdana" charset="0"/>
              <a:buAutoNum type="arabicPeriod"/>
            </a:pPr>
            <a:r>
              <a:rPr lang="en-US" sz="2000" dirty="0" smtClean="0"/>
              <a:t> Match </a:t>
            </a:r>
            <a:r>
              <a:rPr lang="en-US" sz="2000" dirty="0"/>
              <a:t>features by pairing similar descriptors</a:t>
            </a:r>
            <a:br>
              <a:rPr lang="en-US" sz="2000" dirty="0"/>
            </a:br>
            <a:endParaRPr lang="en-US" sz="2000" dirty="0"/>
          </a:p>
          <a:p>
            <a:pPr marL="0" indent="0">
              <a:buFontTx/>
              <a:buNone/>
            </a:pPr>
            <a:r>
              <a:rPr lang="en-US" sz="2000" dirty="0"/>
              <a:t>Aggregate solution to multiple </a:t>
            </a:r>
            <a:r>
              <a:rPr lang="en-US" sz="2000" dirty="0" smtClean="0"/>
              <a:t>images, </a:t>
            </a:r>
            <a:r>
              <a:rPr lang="en-US" sz="2000" dirty="0"/>
              <a:t>if needed.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Jet representation</a:t>
            </a:r>
            <a:endParaRPr lang="en-US" dirty="0"/>
          </a:p>
        </p:txBody>
      </p:sp>
      <p:pic>
        <p:nvPicPr>
          <p:cNvPr id="4" name="Content Placeholder 3" descr="jetspace.eps"/>
          <p:cNvPicPr>
            <a:picLocks noGrp="1" noChangeAspect="1"/>
          </p:cNvPicPr>
          <p:nvPr>
            <p:ph idx="1"/>
          </p:nvPr>
        </p:nvPicPr>
        <p:blipFill>
          <a:blip r:embed="rId4"/>
          <a:srcRect t="-3738" b="-3738"/>
          <a:stretch>
            <a:fillRect/>
          </a:stretch>
        </p:blipFill>
        <p:spPr>
          <a:xfrm>
            <a:off x="457200" y="1417637"/>
            <a:ext cx="8229600" cy="4525963"/>
          </a:xfr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5051425" y="4411662"/>
          <a:ext cx="160338" cy="1825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76" name="Equation" r:id="rId5" imgW="88900" imgH="101600" progId="Equation.3">
                  <p:embed/>
                </p:oleObj>
              </mc:Choice>
              <mc:Fallback>
                <p:oleObj name="Equation" r:id="rId5" imgW="88900" imgH="101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51425" y="4411662"/>
                        <a:ext cx="160338" cy="1825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39" name="Object 3"/>
          <p:cNvGraphicFramePr>
            <a:graphicFrameLocks noChangeAspect="1"/>
          </p:cNvGraphicFramePr>
          <p:nvPr/>
        </p:nvGraphicFramePr>
        <p:xfrm>
          <a:off x="6454775" y="4389437"/>
          <a:ext cx="250825" cy="228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77" name="Equation" r:id="rId7" imgW="139700" imgH="127000" progId="Equation.3">
                  <p:embed/>
                </p:oleObj>
              </mc:Choice>
              <mc:Fallback>
                <p:oleObj name="Equation" r:id="rId7" imgW="139700" imgH="127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4775" y="4389437"/>
                        <a:ext cx="250825" cy="2286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0" name="Object 4"/>
          <p:cNvGraphicFramePr>
            <a:graphicFrameLocks noChangeAspect="1"/>
          </p:cNvGraphicFramePr>
          <p:nvPr/>
        </p:nvGraphicFramePr>
        <p:xfrm>
          <a:off x="2838450" y="5465762"/>
          <a:ext cx="2495550" cy="295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78" name="Equation" r:id="rId9" imgW="1384300" imgH="165100" progId="Equation.3">
                  <p:embed/>
                </p:oleObj>
              </mc:Choice>
              <mc:Fallback>
                <p:oleObj name="Equation" r:id="rId9" imgW="1384300" imgH="1651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38450" y="5465762"/>
                        <a:ext cx="2495550" cy="295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Object 5"/>
          <p:cNvGraphicFramePr>
            <a:graphicFrameLocks noChangeAspect="1"/>
          </p:cNvGraphicFramePr>
          <p:nvPr/>
        </p:nvGraphicFramePr>
        <p:xfrm>
          <a:off x="4318000" y="5019675"/>
          <a:ext cx="1397000" cy="407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79" name="Equation" r:id="rId11" imgW="774700" imgH="228600" progId="Equation.3">
                  <p:embed/>
                </p:oleObj>
              </mc:Choice>
              <mc:Fallback>
                <p:oleObj name="Equation" r:id="rId11" imgW="774700" imgH="2286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18000" y="5019675"/>
                        <a:ext cx="1397000" cy="4079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2" name="Object 6"/>
          <p:cNvGraphicFramePr>
            <a:graphicFrameLocks noChangeAspect="1"/>
          </p:cNvGraphicFramePr>
          <p:nvPr/>
        </p:nvGraphicFramePr>
        <p:xfrm>
          <a:off x="6248400" y="2408237"/>
          <a:ext cx="2862262" cy="795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0" name="Equation" r:id="rId13" imgW="1587500" imgH="444500" progId="Equation.3">
                  <p:embed/>
                </p:oleObj>
              </mc:Choice>
              <mc:Fallback>
                <p:oleObj name="Equation" r:id="rId13" imgW="1587500" imgH="4445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2408237"/>
                        <a:ext cx="2862262" cy="7953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3" name="Object 7"/>
          <p:cNvGraphicFramePr>
            <a:graphicFrameLocks noChangeAspect="1"/>
          </p:cNvGraphicFramePr>
          <p:nvPr/>
        </p:nvGraphicFramePr>
        <p:xfrm>
          <a:off x="1838325" y="5867400"/>
          <a:ext cx="61626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1" name="Equation" r:id="rId15" imgW="3416300" imgH="254000" progId="Equation.3">
                  <p:embed/>
                </p:oleObj>
              </mc:Choice>
              <mc:Fallback>
                <p:oleObj name="Equation" r:id="rId15" imgW="3416300" imgH="2540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8325" y="5867400"/>
                        <a:ext cx="6162675" cy="4540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381000" y="5867400"/>
            <a:ext cx="8153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</a:t>
            </a:r>
            <a:r>
              <a:rPr lang="en-US" sz="2000" dirty="0" err="1" smtClean="0"/>
              <a:t>k</a:t>
            </a:r>
            <a:r>
              <a:rPr lang="en-US" sz="2000" dirty="0" smtClean="0"/>
              <a:t>-jet of</a:t>
            </a:r>
            <a:endParaRPr lang="en-US" sz="2000" dirty="0"/>
          </a:p>
        </p:txBody>
      </p:sp>
      <p:graphicFrame>
        <p:nvGraphicFramePr>
          <p:cNvPr id="69642" name="Object 10"/>
          <p:cNvGraphicFramePr>
            <a:graphicFrameLocks noChangeAspect="1"/>
          </p:cNvGraphicFramePr>
          <p:nvPr/>
        </p:nvGraphicFramePr>
        <p:xfrm>
          <a:off x="479425" y="6291263"/>
          <a:ext cx="4168775" cy="5667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6682" name="Equation" r:id="rId17" imgW="2311400" imgH="317500" progId="Equation.3">
                  <p:embed/>
                </p:oleObj>
              </mc:Choice>
              <mc:Fallback>
                <p:oleObj name="Equation" r:id="rId17" imgW="2311400" imgH="3175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425" y="6291263"/>
                        <a:ext cx="4168775" cy="5667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TODO: Jet descriptor</a:t>
            </a:r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Explain normalization steps</a:t>
            </a:r>
          </a:p>
          <a:p>
            <a:r>
              <a:rPr lang="en-US" dirty="0" smtClean="0"/>
              <a:t>Explain configurations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TODO: Add highlights from Jet paper results (</a:t>
            </a:r>
            <a:r>
              <a:rPr lang="en-US" dirty="0" err="1" smtClean="0"/>
              <a:t>DoG</a:t>
            </a:r>
            <a:r>
              <a:rPr lang="en-US" dirty="0" smtClean="0"/>
              <a:t> points)</a:t>
            </a:r>
          </a:p>
          <a:p>
            <a:r>
              <a:rPr lang="en-US" dirty="0" smtClean="0"/>
              <a:t>Or drop this?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patches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72000" y="2743200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52400" y="2743200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rimitage_corner_template.ep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9800" y="1524000"/>
            <a:ext cx="1333499" cy="93435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5400000">
            <a:off x="1638300" y="2324100"/>
            <a:ext cx="1524000" cy="838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419600" y="16764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graphicFrame>
        <p:nvGraphicFramePr>
          <p:cNvPr id="18" name="Object 17"/>
          <p:cNvGraphicFramePr>
            <a:graphicFrameLocks noChangeAspect="1"/>
          </p:cNvGraphicFramePr>
          <p:nvPr/>
        </p:nvGraphicFramePr>
        <p:xfrm>
          <a:off x="4251960" y="1905000"/>
          <a:ext cx="548640" cy="304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6" name="Equation" r:id="rId7" imgW="114300" imgH="63500" progId="Equation.3">
                  <p:embed/>
                </p:oleObj>
              </mc:Choice>
              <mc:Fallback>
                <p:oleObj name="Equation" r:id="rId7" imgW="114300" imgH="635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51960" y="1905000"/>
                        <a:ext cx="548640" cy="304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9" name="Picture 18" descr="Erimitage_corner_template.ep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48301" y="1525488"/>
            <a:ext cx="1333499" cy="931379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rot="16200000" flipH="1">
            <a:off x="5524500" y="2552700"/>
            <a:ext cx="14478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84995" name="Object 3"/>
          <p:cNvGraphicFramePr>
            <a:graphicFrameLocks noChangeAspect="1"/>
          </p:cNvGraphicFramePr>
          <p:nvPr/>
        </p:nvGraphicFramePr>
        <p:xfrm>
          <a:off x="6889751" y="1746148"/>
          <a:ext cx="501650" cy="539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7" name="Equation" r:id="rId10" imgW="165100" imgH="177800" progId="Equation.3">
                  <p:embed/>
                </p:oleObj>
              </mc:Choice>
              <mc:Fallback>
                <p:oleObj name="Equation" r:id="rId10" imgW="165100" imgH="177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89751" y="1746148"/>
                        <a:ext cx="501650" cy="53985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4996" name="Object 4"/>
          <p:cNvGraphicFramePr>
            <a:graphicFrameLocks noChangeAspect="1"/>
          </p:cNvGraphicFramePr>
          <p:nvPr/>
        </p:nvGraphicFramePr>
        <p:xfrm>
          <a:off x="1600200" y="1752600"/>
          <a:ext cx="46355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458" name="Equation" r:id="rId12" imgW="152400" imgH="177800" progId="Equation.3">
                  <p:embed/>
                </p:oleObj>
              </mc:Choice>
              <mc:Fallback>
                <p:oleObj name="Equation" r:id="rId12" imgW="152400" imgH="177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1752600"/>
                        <a:ext cx="463550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609600" y="5867400"/>
            <a:ext cx="8305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Raw pixel descriptor: Use pixels in patch and compare with Normalized Cross Correlation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 problems for raw pixel descriptor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patch size should we use?</a:t>
            </a:r>
          </a:p>
          <a:p>
            <a:pPr lvl="1"/>
            <a:r>
              <a:rPr lang="en-US" dirty="0" smtClean="0"/>
              <a:t>Use the detection scale and resample so both patches have equal size in pixels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Is this approach robust to scale changes in the scene?</a:t>
            </a:r>
          </a:p>
          <a:p>
            <a:pPr lvl="1"/>
            <a:r>
              <a:rPr lang="en-US" dirty="0" smtClean="0"/>
              <a:t>Yes, if we do the </a:t>
            </a:r>
            <a:r>
              <a:rPr lang="en-US" dirty="0" err="1" smtClean="0"/>
              <a:t>resampling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Is this approach robust to rotation and translation in the scene?</a:t>
            </a:r>
          </a:p>
          <a:p>
            <a:pPr lvl="1"/>
            <a:r>
              <a:rPr lang="en-US" dirty="0" smtClean="0"/>
              <a:t>No, this will lead to large dissimilarities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Is it robust to perspective distortions?</a:t>
            </a:r>
          </a:p>
          <a:p>
            <a:pPr lvl="1"/>
            <a:r>
              <a:rPr lang="en-US" dirty="0" smtClean="0"/>
              <a:t>No, this will lead to large dissimilarities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Scale Invariant Feature Transform (SIFT)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SIFT is a very popular descriptor</a:t>
            </a:r>
            <a:br>
              <a:rPr lang="en-US" dirty="0" smtClean="0"/>
            </a:br>
            <a:r>
              <a:rPr lang="en-US" sz="2000" dirty="0" smtClean="0"/>
              <a:t>(</a:t>
            </a:r>
            <a:r>
              <a:rPr lang="en-US" sz="2000" dirty="0" err="1" smtClean="0"/>
              <a:t>google.scholar</a:t>
            </a:r>
            <a:r>
              <a:rPr lang="en-US" sz="2000" dirty="0" smtClean="0"/>
              <a:t> says </a:t>
            </a:r>
            <a:r>
              <a:rPr lang="en-US" sz="2000" dirty="0" smtClean="0"/>
              <a:t>26965 </a:t>
            </a:r>
            <a:r>
              <a:rPr lang="en-US" sz="2000" dirty="0" smtClean="0"/>
              <a:t>citations Nov. </a:t>
            </a:r>
            <a:r>
              <a:rPr lang="en-US" sz="2000" dirty="0" smtClean="0"/>
              <a:t>2014)</a:t>
            </a:r>
            <a:r>
              <a:rPr lang="en-US" sz="2000" dirty="0" smtClean="0"/>
              <a:t>.</a:t>
            </a:r>
            <a:endParaRPr lang="en-US" dirty="0" smtClean="0"/>
          </a:p>
          <a:p>
            <a:r>
              <a:rPr lang="en-US" dirty="0" smtClean="0"/>
              <a:t>Scale invariance:</a:t>
            </a:r>
          </a:p>
          <a:p>
            <a:pPr lvl="1"/>
            <a:r>
              <a:rPr lang="en-US" dirty="0" smtClean="0"/>
              <a:t>This is obtained by using the </a:t>
            </a:r>
            <a:r>
              <a:rPr lang="en-US" dirty="0" err="1" smtClean="0"/>
              <a:t>DoG</a:t>
            </a:r>
            <a:r>
              <a:rPr lang="en-US" dirty="0" smtClean="0"/>
              <a:t> blob detector which is multi-scale. Descriptor build at these interest points in scale-space.</a:t>
            </a:r>
          </a:p>
          <a:p>
            <a:pPr lvl="1"/>
            <a:r>
              <a:rPr lang="en-US" dirty="0" smtClean="0"/>
              <a:t>After detection we have an interest point at</a:t>
            </a:r>
          </a:p>
          <a:p>
            <a:r>
              <a:rPr lang="en-US" dirty="0" smtClean="0"/>
              <a:t>Rotational invariance:</a:t>
            </a:r>
          </a:p>
          <a:p>
            <a:pPr lvl="1"/>
            <a:r>
              <a:rPr lang="en-US" dirty="0" smtClean="0"/>
              <a:t>Estimate an orientation of the interest point and build the descriptor relative to this.</a:t>
            </a:r>
          </a:p>
          <a:p>
            <a:r>
              <a:rPr lang="en-US" dirty="0" smtClean="0"/>
              <a:t>Translational invariance:</a:t>
            </a:r>
          </a:p>
          <a:p>
            <a:pPr lvl="1"/>
            <a:r>
              <a:rPr lang="en-US" dirty="0" smtClean="0"/>
              <a:t>To some extend by construction of the descriptor (more on this)</a:t>
            </a:r>
          </a:p>
          <a:p>
            <a:r>
              <a:rPr lang="en-US" dirty="0" smtClean="0"/>
              <a:t>Illumination invariance:</a:t>
            </a:r>
          </a:p>
          <a:p>
            <a:pPr lvl="1"/>
            <a:r>
              <a:rPr lang="en-US" dirty="0" smtClean="0"/>
              <a:t>By construction of the descriptor (more on this)</a:t>
            </a:r>
          </a:p>
          <a:p>
            <a:pPr lvl="1"/>
            <a:endParaRPr lang="en-US" dirty="0" smtClean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6172200" y="3542270"/>
          <a:ext cx="762000" cy="267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66" name="Equation" r:id="rId4" imgW="469900" imgH="165100" progId="Equation.3">
                  <p:embed/>
                </p:oleObj>
              </mc:Choice>
              <mc:Fallback>
                <p:oleObj name="Equation" r:id="rId4" imgW="469900" imgH="1651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72200" y="3542270"/>
                        <a:ext cx="762000" cy="26773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SIFT: The core idea</a:t>
            </a:r>
            <a:br>
              <a:rPr lang="en-US" dirty="0" smtClean="0"/>
            </a:br>
            <a:r>
              <a:rPr lang="en-US" dirty="0" smtClean="0"/>
              <a:t>Use gradient vectors</a:t>
            </a:r>
            <a:endParaRPr lang="en-US" dirty="0"/>
          </a:p>
        </p:txBody>
      </p:sp>
      <p:pic>
        <p:nvPicPr>
          <p:cNvPr id="8" name="Content Placeholder 7" descr="small_patch_rgb.eps"/>
          <p:cNvPicPr>
            <a:picLocks noGrp="1" noChangeAspect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804" b="-20804"/>
          <a:stretch>
            <a:fillRect/>
          </a:stretch>
        </p:blipFill>
        <p:spPr/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00" y="2265112"/>
            <a:ext cx="4038600" cy="3196139"/>
          </a:xfrm>
        </p:spPr>
      </p:pic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432932"/>
              </p:ext>
            </p:extLst>
          </p:nvPr>
        </p:nvGraphicFramePr>
        <p:xfrm>
          <a:off x="3707904" y="779363"/>
          <a:ext cx="2852737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Equation" r:id="rId6" imgW="1028700" imgH="228600" progId="Equation.3">
                  <p:embed/>
                </p:oleObj>
              </mc:Choice>
              <mc:Fallback>
                <p:oleObj name="Equation" r:id="rId6" imgW="1028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707904" y="779363"/>
                        <a:ext cx="2852737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2911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1"/>
          <p:cNvGraphicFramePr>
            <a:graphicFrameLocks noChangeAspect="1"/>
          </p:cNvGraphicFramePr>
          <p:nvPr/>
        </p:nvGraphicFramePr>
        <p:xfrm>
          <a:off x="1682750" y="309563"/>
          <a:ext cx="5481638" cy="614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378" name="Acrobat Document" r:id="rId4" imgW="5689600" imgH="6375400" progId="">
                  <p:embed/>
                </p:oleObj>
              </mc:Choice>
              <mc:Fallback>
                <p:oleObj name="Acrobat Document" r:id="rId4" imgW="5689600" imgH="6375400" progId="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309563"/>
                        <a:ext cx="5481638" cy="614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4572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SIFT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490"/>
  <p:tag name="DEFAULTHEIGHT" val="335"/>
</p:tagLst>
</file>

<file path=ppt/theme/theme1.xml><?xml version="1.0" encoding="utf-8"?>
<a:theme xmlns:a="http://schemas.openxmlformats.org/drawingml/2006/main" name="DIKUTalkNew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855</TotalTime>
  <Words>1934</Words>
  <Application>Microsoft Macintosh PowerPoint</Application>
  <PresentationFormat>On-screen Show (4:3)</PresentationFormat>
  <Paragraphs>309</Paragraphs>
  <Slides>42</Slides>
  <Notes>28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46" baseType="lpstr">
      <vt:lpstr>DIKUTalkNew</vt:lpstr>
      <vt:lpstr>Equation</vt:lpstr>
      <vt:lpstr>Acrobat Document</vt:lpstr>
      <vt:lpstr>Microsoft Equation</vt:lpstr>
      <vt:lpstr>Features III: Advanced Descriptors</vt:lpstr>
      <vt:lpstr>Plan for today</vt:lpstr>
      <vt:lpstr>Matching Strategy Illustrated</vt:lpstr>
      <vt:lpstr>Salient Feature Matching Strategy</vt:lpstr>
      <vt:lpstr>Matching patches</vt:lpstr>
      <vt:lpstr>Open problems for raw pixel descriptor</vt:lpstr>
      <vt:lpstr>Scale Invariant Feature Transform (SIFT)</vt:lpstr>
      <vt:lpstr>SIFT: The core idea Use gradient vectors</vt:lpstr>
      <vt:lpstr>PowerPoint Presentation</vt:lpstr>
      <vt:lpstr>SIFT: Rotational invariance by orientation            assignment</vt:lpstr>
      <vt:lpstr>SIFT: Rotational invariance by orientation            assignment</vt:lpstr>
      <vt:lpstr>PowerPoint Presentation</vt:lpstr>
      <vt:lpstr>The SIFT descriptor: Details</vt:lpstr>
      <vt:lpstr>The SIFT descriptor: Details</vt:lpstr>
      <vt:lpstr>PowerPoint Presentation</vt:lpstr>
      <vt:lpstr>SIFT matching:</vt:lpstr>
      <vt:lpstr>The SIFT descriptor invariance’s</vt:lpstr>
      <vt:lpstr>Open problems for SIFT descriptors</vt:lpstr>
      <vt:lpstr>Variations on SIFT</vt:lpstr>
      <vt:lpstr>DAISY – a common SIFT variation: Locations and spread of histograms</vt:lpstr>
      <vt:lpstr>PowerPoint Presentation</vt:lpstr>
      <vt:lpstr>Recall the DTU robot data set</vt:lpstr>
      <vt:lpstr>Detector - Descriptor Combination</vt:lpstr>
      <vt:lpstr>Evaluation Criteria</vt:lpstr>
      <vt:lpstr>Aside: ROC and AUC?</vt:lpstr>
      <vt:lpstr>Evaluation Criteria</vt:lpstr>
      <vt:lpstr>Results at a Glance </vt:lpstr>
      <vt:lpstr>Results at a Glance, Detectors  NB: Not Recall Rate </vt:lpstr>
      <vt:lpstr>Results at a Glance, Descriptors </vt:lpstr>
      <vt:lpstr>Outline of Findings</vt:lpstr>
      <vt:lpstr>Quote on Statistical Significance </vt:lpstr>
      <vt:lpstr>Summary</vt:lpstr>
      <vt:lpstr>Literature</vt:lpstr>
      <vt:lpstr>PowerPoint Presentation</vt:lpstr>
      <vt:lpstr>Mandatory assignment 1: Feature extraction</vt:lpstr>
      <vt:lpstr>PowerPoint Presentation</vt:lpstr>
      <vt:lpstr>PowerPoint Presentation</vt:lpstr>
      <vt:lpstr>PowerPoint Presentation</vt:lpstr>
      <vt:lpstr>The Jet representation</vt:lpstr>
      <vt:lpstr>The Jet representation</vt:lpstr>
      <vt:lpstr>PowerPoint Presentation</vt:lpstr>
      <vt:lpstr>PowerPoint Presentation</vt:lpstr>
    </vt:vector>
  </TitlesOfParts>
  <Company>University of Copenhagen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Features II</dc:title>
  <dc:creator>Kim Steenstrup Pedersen</dc:creator>
  <cp:lastModifiedBy>Kim Steenstrup Pedersen</cp:lastModifiedBy>
  <cp:revision>213</cp:revision>
  <cp:lastPrinted>2013-11-27T10:35:39Z</cp:lastPrinted>
  <dcterms:created xsi:type="dcterms:W3CDTF">2012-12-06T09:58:53Z</dcterms:created>
  <dcterms:modified xsi:type="dcterms:W3CDTF">2014-11-26T13:54:29Z</dcterms:modified>
</cp:coreProperties>
</file>